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7" r:id="rId2"/>
    <p:sldId id="283" r:id="rId3"/>
    <p:sldId id="301" r:id="rId4"/>
    <p:sldId id="299" r:id="rId5"/>
    <p:sldId id="284" r:id="rId6"/>
    <p:sldId id="285" r:id="rId7"/>
    <p:sldId id="286" r:id="rId8"/>
    <p:sldId id="290" r:id="rId9"/>
    <p:sldId id="292" r:id="rId10"/>
    <p:sldId id="294" r:id="rId11"/>
    <p:sldId id="295" r:id="rId12"/>
    <p:sldId id="296" r:id="rId13"/>
    <p:sldId id="297" r:id="rId14"/>
    <p:sldId id="298" r:id="rId15"/>
    <p:sldId id="266" r:id="rId16"/>
    <p:sldId id="300" r:id="rId17"/>
    <p:sldId id="268" r:id="rId18"/>
    <p:sldId id="269" r:id="rId19"/>
    <p:sldId id="270" r:id="rId20"/>
    <p:sldId id="271" r:id="rId21"/>
    <p:sldId id="272" r:id="rId22"/>
    <p:sldId id="275" r:id="rId23"/>
    <p:sldId id="274" r:id="rId24"/>
    <p:sldId id="276" r:id="rId25"/>
    <p:sldId id="277" r:id="rId26"/>
    <p:sldId id="278" r:id="rId27"/>
    <p:sldId id="265" r:id="rId28"/>
    <p:sldId id="261" r:id="rId29"/>
    <p:sldId id="259" r:id="rId30"/>
    <p:sldId id="260" r:id="rId31"/>
    <p:sldId id="262" r:id="rId32"/>
    <p:sldId id="263" r:id="rId33"/>
    <p:sldId id="264" r:id="rId34"/>
    <p:sldId id="280" r:id="rId35"/>
    <p:sldId id="282" r:id="rId36"/>
    <p:sldId id="28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3" d="100"/>
          <a:sy n="63" d="100"/>
        </p:scale>
        <p:origin x="804" y="1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1B447-4B5E-44F1-9F60-DDC7F57F411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681507-82F0-442C-8856-B0F7FDF02A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0A6B3C-DD2D-45A2-9869-63D1DD967D31}"/>
              </a:ext>
            </a:extLst>
          </p:cNvPr>
          <p:cNvSpPr>
            <a:spLocks noGrp="1"/>
          </p:cNvSpPr>
          <p:nvPr>
            <p:ph type="dt" sz="half" idx="10"/>
          </p:nvPr>
        </p:nvSpPr>
        <p:spPr/>
        <p:txBody>
          <a:bodyPr/>
          <a:lstStyle/>
          <a:p>
            <a:fld id="{6FA627AE-E83E-4D8E-8A79-3E0134AAF4AF}" type="datetimeFigureOut">
              <a:rPr lang="en-US" smtClean="0"/>
              <a:t>12/11/2019</a:t>
            </a:fld>
            <a:endParaRPr lang="en-US"/>
          </a:p>
        </p:txBody>
      </p:sp>
      <p:sp>
        <p:nvSpPr>
          <p:cNvPr id="5" name="Footer Placeholder 4">
            <a:extLst>
              <a:ext uri="{FF2B5EF4-FFF2-40B4-BE49-F238E27FC236}">
                <a16:creationId xmlns:a16="http://schemas.microsoft.com/office/drawing/2014/main" id="{4736894B-C459-457C-9C87-93E3332DE7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257D8-C9FE-4A60-AAC0-B319A919CBE3}"/>
              </a:ext>
            </a:extLst>
          </p:cNvPr>
          <p:cNvSpPr>
            <a:spLocks noGrp="1"/>
          </p:cNvSpPr>
          <p:nvPr>
            <p:ph type="sldNum" sz="quarter" idx="12"/>
          </p:nvPr>
        </p:nvSpPr>
        <p:spPr/>
        <p:txBody>
          <a:bodyPr/>
          <a:lstStyle/>
          <a:p>
            <a:fld id="{8DBE2E1F-39C3-438E-BBB9-9EDCB9BB2D97}" type="slidenum">
              <a:rPr lang="en-US" smtClean="0"/>
              <a:t>‹#›</a:t>
            </a:fld>
            <a:endParaRPr lang="en-US"/>
          </a:p>
        </p:txBody>
      </p:sp>
    </p:spTree>
    <p:extLst>
      <p:ext uri="{BB962C8B-B14F-4D97-AF65-F5344CB8AC3E}">
        <p14:creationId xmlns:p14="http://schemas.microsoft.com/office/powerpoint/2010/main" val="13130541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ECBC3-D5AD-49EE-BA94-5BA73114E0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3E479C8-66BB-4805-B1ED-C9E5489111A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18D8EC-E9A7-48AC-AA51-87A9146B81BE}"/>
              </a:ext>
            </a:extLst>
          </p:cNvPr>
          <p:cNvSpPr>
            <a:spLocks noGrp="1"/>
          </p:cNvSpPr>
          <p:nvPr>
            <p:ph type="dt" sz="half" idx="10"/>
          </p:nvPr>
        </p:nvSpPr>
        <p:spPr/>
        <p:txBody>
          <a:bodyPr/>
          <a:lstStyle/>
          <a:p>
            <a:fld id="{6FA627AE-E83E-4D8E-8A79-3E0134AAF4AF}" type="datetimeFigureOut">
              <a:rPr lang="en-US" smtClean="0"/>
              <a:t>12/11/2019</a:t>
            </a:fld>
            <a:endParaRPr lang="en-US"/>
          </a:p>
        </p:txBody>
      </p:sp>
      <p:sp>
        <p:nvSpPr>
          <p:cNvPr id="5" name="Footer Placeholder 4">
            <a:extLst>
              <a:ext uri="{FF2B5EF4-FFF2-40B4-BE49-F238E27FC236}">
                <a16:creationId xmlns:a16="http://schemas.microsoft.com/office/drawing/2014/main" id="{A464DDA9-C43B-4A80-A20B-685383E1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1A0662-A5CC-48B9-8828-A0831E82B2D5}"/>
              </a:ext>
            </a:extLst>
          </p:cNvPr>
          <p:cNvSpPr>
            <a:spLocks noGrp="1"/>
          </p:cNvSpPr>
          <p:nvPr>
            <p:ph type="sldNum" sz="quarter" idx="12"/>
          </p:nvPr>
        </p:nvSpPr>
        <p:spPr/>
        <p:txBody>
          <a:bodyPr/>
          <a:lstStyle/>
          <a:p>
            <a:fld id="{8DBE2E1F-39C3-438E-BBB9-9EDCB9BB2D97}" type="slidenum">
              <a:rPr lang="en-US" smtClean="0"/>
              <a:t>‹#›</a:t>
            </a:fld>
            <a:endParaRPr lang="en-US"/>
          </a:p>
        </p:txBody>
      </p:sp>
    </p:spTree>
    <p:extLst>
      <p:ext uri="{BB962C8B-B14F-4D97-AF65-F5344CB8AC3E}">
        <p14:creationId xmlns:p14="http://schemas.microsoft.com/office/powerpoint/2010/main" val="3882817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6872FC-DAB3-40B6-9AC2-0A57355523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3F1E380-2017-47AF-A5FA-A4901A87EA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1845C6-5613-44EA-8620-490795875A10}"/>
              </a:ext>
            </a:extLst>
          </p:cNvPr>
          <p:cNvSpPr>
            <a:spLocks noGrp="1"/>
          </p:cNvSpPr>
          <p:nvPr>
            <p:ph type="dt" sz="half" idx="10"/>
          </p:nvPr>
        </p:nvSpPr>
        <p:spPr/>
        <p:txBody>
          <a:bodyPr/>
          <a:lstStyle/>
          <a:p>
            <a:fld id="{6FA627AE-E83E-4D8E-8A79-3E0134AAF4AF}" type="datetimeFigureOut">
              <a:rPr lang="en-US" smtClean="0"/>
              <a:t>12/11/2019</a:t>
            </a:fld>
            <a:endParaRPr lang="en-US"/>
          </a:p>
        </p:txBody>
      </p:sp>
      <p:sp>
        <p:nvSpPr>
          <p:cNvPr id="5" name="Footer Placeholder 4">
            <a:extLst>
              <a:ext uri="{FF2B5EF4-FFF2-40B4-BE49-F238E27FC236}">
                <a16:creationId xmlns:a16="http://schemas.microsoft.com/office/drawing/2014/main" id="{0690D920-4BB1-4A50-B9AB-03E22B9BAF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58BFF3-2C53-4928-A460-318A5CCF5E61}"/>
              </a:ext>
            </a:extLst>
          </p:cNvPr>
          <p:cNvSpPr>
            <a:spLocks noGrp="1"/>
          </p:cNvSpPr>
          <p:nvPr>
            <p:ph type="sldNum" sz="quarter" idx="12"/>
          </p:nvPr>
        </p:nvSpPr>
        <p:spPr/>
        <p:txBody>
          <a:bodyPr/>
          <a:lstStyle/>
          <a:p>
            <a:fld id="{8DBE2E1F-39C3-438E-BBB9-9EDCB9BB2D97}" type="slidenum">
              <a:rPr lang="en-US" smtClean="0"/>
              <a:t>‹#›</a:t>
            </a:fld>
            <a:endParaRPr lang="en-US"/>
          </a:p>
        </p:txBody>
      </p:sp>
    </p:spTree>
    <p:extLst>
      <p:ext uri="{BB962C8B-B14F-4D97-AF65-F5344CB8AC3E}">
        <p14:creationId xmlns:p14="http://schemas.microsoft.com/office/powerpoint/2010/main" val="1850644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73F15-09BB-4646-B5BD-063BC46138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DA31BE-B401-4E69-BE2C-89477B7E9B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273EE9-111A-44E0-BC45-AE74BA089E09}"/>
              </a:ext>
            </a:extLst>
          </p:cNvPr>
          <p:cNvSpPr>
            <a:spLocks noGrp="1"/>
          </p:cNvSpPr>
          <p:nvPr>
            <p:ph type="dt" sz="half" idx="10"/>
          </p:nvPr>
        </p:nvSpPr>
        <p:spPr/>
        <p:txBody>
          <a:bodyPr/>
          <a:lstStyle/>
          <a:p>
            <a:fld id="{6FA627AE-E83E-4D8E-8A79-3E0134AAF4AF}" type="datetimeFigureOut">
              <a:rPr lang="en-US" smtClean="0"/>
              <a:t>12/11/2019</a:t>
            </a:fld>
            <a:endParaRPr lang="en-US"/>
          </a:p>
        </p:txBody>
      </p:sp>
      <p:sp>
        <p:nvSpPr>
          <p:cNvPr id="5" name="Footer Placeholder 4">
            <a:extLst>
              <a:ext uri="{FF2B5EF4-FFF2-40B4-BE49-F238E27FC236}">
                <a16:creationId xmlns:a16="http://schemas.microsoft.com/office/drawing/2014/main" id="{5804F748-641F-4C39-87D0-3972F842FF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DB2A09-7F8D-4C9C-A26F-2C737E35C8D7}"/>
              </a:ext>
            </a:extLst>
          </p:cNvPr>
          <p:cNvSpPr>
            <a:spLocks noGrp="1"/>
          </p:cNvSpPr>
          <p:nvPr>
            <p:ph type="sldNum" sz="quarter" idx="12"/>
          </p:nvPr>
        </p:nvSpPr>
        <p:spPr/>
        <p:txBody>
          <a:bodyPr/>
          <a:lstStyle/>
          <a:p>
            <a:fld id="{8DBE2E1F-39C3-438E-BBB9-9EDCB9BB2D97}" type="slidenum">
              <a:rPr lang="en-US" smtClean="0"/>
              <a:t>‹#›</a:t>
            </a:fld>
            <a:endParaRPr lang="en-US"/>
          </a:p>
        </p:txBody>
      </p:sp>
    </p:spTree>
    <p:extLst>
      <p:ext uri="{BB962C8B-B14F-4D97-AF65-F5344CB8AC3E}">
        <p14:creationId xmlns:p14="http://schemas.microsoft.com/office/powerpoint/2010/main" val="720952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2319C-7FE4-4710-AE43-5107DAF8A0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4107ECC-B5C7-45BD-9CF1-4739D77065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D10D20-9FB5-4335-9BA7-7870D6EADF22}"/>
              </a:ext>
            </a:extLst>
          </p:cNvPr>
          <p:cNvSpPr>
            <a:spLocks noGrp="1"/>
          </p:cNvSpPr>
          <p:nvPr>
            <p:ph type="dt" sz="half" idx="10"/>
          </p:nvPr>
        </p:nvSpPr>
        <p:spPr/>
        <p:txBody>
          <a:bodyPr/>
          <a:lstStyle/>
          <a:p>
            <a:fld id="{6FA627AE-E83E-4D8E-8A79-3E0134AAF4AF}" type="datetimeFigureOut">
              <a:rPr lang="en-US" smtClean="0"/>
              <a:t>12/11/2019</a:t>
            </a:fld>
            <a:endParaRPr lang="en-US"/>
          </a:p>
        </p:txBody>
      </p:sp>
      <p:sp>
        <p:nvSpPr>
          <p:cNvPr id="5" name="Footer Placeholder 4">
            <a:extLst>
              <a:ext uri="{FF2B5EF4-FFF2-40B4-BE49-F238E27FC236}">
                <a16:creationId xmlns:a16="http://schemas.microsoft.com/office/drawing/2014/main" id="{CB8858BA-5D8C-4A84-A6B1-AB62444E00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F9C56F-2642-4FE0-AA1A-43EE2D5EAD4E}"/>
              </a:ext>
            </a:extLst>
          </p:cNvPr>
          <p:cNvSpPr>
            <a:spLocks noGrp="1"/>
          </p:cNvSpPr>
          <p:nvPr>
            <p:ph type="sldNum" sz="quarter" idx="12"/>
          </p:nvPr>
        </p:nvSpPr>
        <p:spPr/>
        <p:txBody>
          <a:bodyPr/>
          <a:lstStyle/>
          <a:p>
            <a:fld id="{8DBE2E1F-39C3-438E-BBB9-9EDCB9BB2D97}" type="slidenum">
              <a:rPr lang="en-US" smtClean="0"/>
              <a:t>‹#›</a:t>
            </a:fld>
            <a:endParaRPr lang="en-US"/>
          </a:p>
        </p:txBody>
      </p:sp>
    </p:spTree>
    <p:extLst>
      <p:ext uri="{BB962C8B-B14F-4D97-AF65-F5344CB8AC3E}">
        <p14:creationId xmlns:p14="http://schemas.microsoft.com/office/powerpoint/2010/main" val="42887108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D408E-9278-4472-9D8B-8532022F2B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4967C5-E57B-441B-8FFB-C9F295BCFC9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4DB59E-0441-47F6-9E7E-FE3D2063C7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97F824E-0EDD-4877-B20D-DFA816413990}"/>
              </a:ext>
            </a:extLst>
          </p:cNvPr>
          <p:cNvSpPr>
            <a:spLocks noGrp="1"/>
          </p:cNvSpPr>
          <p:nvPr>
            <p:ph type="dt" sz="half" idx="10"/>
          </p:nvPr>
        </p:nvSpPr>
        <p:spPr/>
        <p:txBody>
          <a:bodyPr/>
          <a:lstStyle/>
          <a:p>
            <a:fld id="{6FA627AE-E83E-4D8E-8A79-3E0134AAF4AF}" type="datetimeFigureOut">
              <a:rPr lang="en-US" smtClean="0"/>
              <a:t>12/11/2019</a:t>
            </a:fld>
            <a:endParaRPr lang="en-US"/>
          </a:p>
        </p:txBody>
      </p:sp>
      <p:sp>
        <p:nvSpPr>
          <p:cNvPr id="6" name="Footer Placeholder 5">
            <a:extLst>
              <a:ext uri="{FF2B5EF4-FFF2-40B4-BE49-F238E27FC236}">
                <a16:creationId xmlns:a16="http://schemas.microsoft.com/office/drawing/2014/main" id="{35BB08F8-41CC-48CA-9507-000319FBC8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CDBF37-765E-4AC7-9820-C5EE2ABF84E9}"/>
              </a:ext>
            </a:extLst>
          </p:cNvPr>
          <p:cNvSpPr>
            <a:spLocks noGrp="1"/>
          </p:cNvSpPr>
          <p:nvPr>
            <p:ph type="sldNum" sz="quarter" idx="12"/>
          </p:nvPr>
        </p:nvSpPr>
        <p:spPr/>
        <p:txBody>
          <a:bodyPr/>
          <a:lstStyle/>
          <a:p>
            <a:fld id="{8DBE2E1F-39C3-438E-BBB9-9EDCB9BB2D97}" type="slidenum">
              <a:rPr lang="en-US" smtClean="0"/>
              <a:t>‹#›</a:t>
            </a:fld>
            <a:endParaRPr lang="en-US"/>
          </a:p>
        </p:txBody>
      </p:sp>
    </p:spTree>
    <p:extLst>
      <p:ext uri="{BB962C8B-B14F-4D97-AF65-F5344CB8AC3E}">
        <p14:creationId xmlns:p14="http://schemas.microsoft.com/office/powerpoint/2010/main" val="4187706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73264-04FD-49D4-91E6-6F823A10545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D33485-668A-423D-B02D-DB615DA32E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E9C69E0-C707-454F-917C-F10D665B82D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0C2C29-6F05-4E3A-A782-A732B6116E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D76771-376A-4D0E-9C67-B2552AD7F7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E289E6-2B6E-4CD2-B6E3-71E5D85A68E4}"/>
              </a:ext>
            </a:extLst>
          </p:cNvPr>
          <p:cNvSpPr>
            <a:spLocks noGrp="1"/>
          </p:cNvSpPr>
          <p:nvPr>
            <p:ph type="dt" sz="half" idx="10"/>
          </p:nvPr>
        </p:nvSpPr>
        <p:spPr/>
        <p:txBody>
          <a:bodyPr/>
          <a:lstStyle/>
          <a:p>
            <a:fld id="{6FA627AE-E83E-4D8E-8A79-3E0134AAF4AF}" type="datetimeFigureOut">
              <a:rPr lang="en-US" smtClean="0"/>
              <a:t>12/11/2019</a:t>
            </a:fld>
            <a:endParaRPr lang="en-US"/>
          </a:p>
        </p:txBody>
      </p:sp>
      <p:sp>
        <p:nvSpPr>
          <p:cNvPr id="8" name="Footer Placeholder 7">
            <a:extLst>
              <a:ext uri="{FF2B5EF4-FFF2-40B4-BE49-F238E27FC236}">
                <a16:creationId xmlns:a16="http://schemas.microsoft.com/office/drawing/2014/main" id="{14CB221F-7F7A-4906-B1D7-188D81589A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11C01F-90A7-4B3F-AC99-0909123D3E8E}"/>
              </a:ext>
            </a:extLst>
          </p:cNvPr>
          <p:cNvSpPr>
            <a:spLocks noGrp="1"/>
          </p:cNvSpPr>
          <p:nvPr>
            <p:ph type="sldNum" sz="quarter" idx="12"/>
          </p:nvPr>
        </p:nvSpPr>
        <p:spPr/>
        <p:txBody>
          <a:bodyPr/>
          <a:lstStyle/>
          <a:p>
            <a:fld id="{8DBE2E1F-39C3-438E-BBB9-9EDCB9BB2D97}" type="slidenum">
              <a:rPr lang="en-US" smtClean="0"/>
              <a:t>‹#›</a:t>
            </a:fld>
            <a:endParaRPr lang="en-US"/>
          </a:p>
        </p:txBody>
      </p:sp>
    </p:spTree>
    <p:extLst>
      <p:ext uri="{BB962C8B-B14F-4D97-AF65-F5344CB8AC3E}">
        <p14:creationId xmlns:p14="http://schemas.microsoft.com/office/powerpoint/2010/main" val="1780994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6178D-E887-4983-A425-455C444B318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4C9E87-C99C-4516-8AC0-B0A7B869091D}"/>
              </a:ext>
            </a:extLst>
          </p:cNvPr>
          <p:cNvSpPr>
            <a:spLocks noGrp="1"/>
          </p:cNvSpPr>
          <p:nvPr>
            <p:ph type="dt" sz="half" idx="10"/>
          </p:nvPr>
        </p:nvSpPr>
        <p:spPr/>
        <p:txBody>
          <a:bodyPr/>
          <a:lstStyle/>
          <a:p>
            <a:fld id="{6FA627AE-E83E-4D8E-8A79-3E0134AAF4AF}" type="datetimeFigureOut">
              <a:rPr lang="en-US" smtClean="0"/>
              <a:t>12/11/2019</a:t>
            </a:fld>
            <a:endParaRPr lang="en-US"/>
          </a:p>
        </p:txBody>
      </p:sp>
      <p:sp>
        <p:nvSpPr>
          <p:cNvPr id="4" name="Footer Placeholder 3">
            <a:extLst>
              <a:ext uri="{FF2B5EF4-FFF2-40B4-BE49-F238E27FC236}">
                <a16:creationId xmlns:a16="http://schemas.microsoft.com/office/drawing/2014/main" id="{74222704-87FE-404F-ACC4-573718696B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E3C5CF-1ADC-4339-ABF4-18AA75F52BD1}"/>
              </a:ext>
            </a:extLst>
          </p:cNvPr>
          <p:cNvSpPr>
            <a:spLocks noGrp="1"/>
          </p:cNvSpPr>
          <p:nvPr>
            <p:ph type="sldNum" sz="quarter" idx="12"/>
          </p:nvPr>
        </p:nvSpPr>
        <p:spPr/>
        <p:txBody>
          <a:bodyPr/>
          <a:lstStyle/>
          <a:p>
            <a:fld id="{8DBE2E1F-39C3-438E-BBB9-9EDCB9BB2D97}" type="slidenum">
              <a:rPr lang="en-US" smtClean="0"/>
              <a:t>‹#›</a:t>
            </a:fld>
            <a:endParaRPr lang="en-US"/>
          </a:p>
        </p:txBody>
      </p:sp>
    </p:spTree>
    <p:extLst>
      <p:ext uri="{BB962C8B-B14F-4D97-AF65-F5344CB8AC3E}">
        <p14:creationId xmlns:p14="http://schemas.microsoft.com/office/powerpoint/2010/main" val="1357152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EB52EE-324A-4DA7-82CA-76449B7996B9}"/>
              </a:ext>
            </a:extLst>
          </p:cNvPr>
          <p:cNvSpPr>
            <a:spLocks noGrp="1"/>
          </p:cNvSpPr>
          <p:nvPr>
            <p:ph type="dt" sz="half" idx="10"/>
          </p:nvPr>
        </p:nvSpPr>
        <p:spPr/>
        <p:txBody>
          <a:bodyPr/>
          <a:lstStyle/>
          <a:p>
            <a:fld id="{6FA627AE-E83E-4D8E-8A79-3E0134AAF4AF}" type="datetimeFigureOut">
              <a:rPr lang="en-US" smtClean="0"/>
              <a:t>12/11/2019</a:t>
            </a:fld>
            <a:endParaRPr lang="en-US"/>
          </a:p>
        </p:txBody>
      </p:sp>
      <p:sp>
        <p:nvSpPr>
          <p:cNvPr id="3" name="Footer Placeholder 2">
            <a:extLst>
              <a:ext uri="{FF2B5EF4-FFF2-40B4-BE49-F238E27FC236}">
                <a16:creationId xmlns:a16="http://schemas.microsoft.com/office/drawing/2014/main" id="{AB125052-42ED-4BF0-858A-F3655479D4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489ED38-A6FD-4C68-9D07-CFF11ED8C9BA}"/>
              </a:ext>
            </a:extLst>
          </p:cNvPr>
          <p:cNvSpPr>
            <a:spLocks noGrp="1"/>
          </p:cNvSpPr>
          <p:nvPr>
            <p:ph type="sldNum" sz="quarter" idx="12"/>
          </p:nvPr>
        </p:nvSpPr>
        <p:spPr/>
        <p:txBody>
          <a:bodyPr/>
          <a:lstStyle/>
          <a:p>
            <a:fld id="{8DBE2E1F-39C3-438E-BBB9-9EDCB9BB2D97}" type="slidenum">
              <a:rPr lang="en-US" smtClean="0"/>
              <a:t>‹#›</a:t>
            </a:fld>
            <a:endParaRPr lang="en-US"/>
          </a:p>
        </p:txBody>
      </p:sp>
    </p:spTree>
    <p:extLst>
      <p:ext uri="{BB962C8B-B14F-4D97-AF65-F5344CB8AC3E}">
        <p14:creationId xmlns:p14="http://schemas.microsoft.com/office/powerpoint/2010/main" val="970625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215CD-810E-45E2-8D39-8255C729FC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1FF79B-4948-4CCD-9C01-34E7F2B5A1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64C7D3-B4C3-48AD-BD19-2ED996FFCF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E39426-84C0-4B0D-8119-EF6149E3A47F}"/>
              </a:ext>
            </a:extLst>
          </p:cNvPr>
          <p:cNvSpPr>
            <a:spLocks noGrp="1"/>
          </p:cNvSpPr>
          <p:nvPr>
            <p:ph type="dt" sz="half" idx="10"/>
          </p:nvPr>
        </p:nvSpPr>
        <p:spPr/>
        <p:txBody>
          <a:bodyPr/>
          <a:lstStyle/>
          <a:p>
            <a:fld id="{6FA627AE-E83E-4D8E-8A79-3E0134AAF4AF}" type="datetimeFigureOut">
              <a:rPr lang="en-US" smtClean="0"/>
              <a:t>12/11/2019</a:t>
            </a:fld>
            <a:endParaRPr lang="en-US"/>
          </a:p>
        </p:txBody>
      </p:sp>
      <p:sp>
        <p:nvSpPr>
          <p:cNvPr id="6" name="Footer Placeholder 5">
            <a:extLst>
              <a:ext uri="{FF2B5EF4-FFF2-40B4-BE49-F238E27FC236}">
                <a16:creationId xmlns:a16="http://schemas.microsoft.com/office/drawing/2014/main" id="{BCC6EF36-A8F5-4284-BF11-8975B0DF95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870BB4-8C8D-4611-8CAC-9AD76D5E5C56}"/>
              </a:ext>
            </a:extLst>
          </p:cNvPr>
          <p:cNvSpPr>
            <a:spLocks noGrp="1"/>
          </p:cNvSpPr>
          <p:nvPr>
            <p:ph type="sldNum" sz="quarter" idx="12"/>
          </p:nvPr>
        </p:nvSpPr>
        <p:spPr/>
        <p:txBody>
          <a:bodyPr/>
          <a:lstStyle/>
          <a:p>
            <a:fld id="{8DBE2E1F-39C3-438E-BBB9-9EDCB9BB2D97}" type="slidenum">
              <a:rPr lang="en-US" smtClean="0"/>
              <a:t>‹#›</a:t>
            </a:fld>
            <a:endParaRPr lang="en-US"/>
          </a:p>
        </p:txBody>
      </p:sp>
    </p:spTree>
    <p:extLst>
      <p:ext uri="{BB962C8B-B14F-4D97-AF65-F5344CB8AC3E}">
        <p14:creationId xmlns:p14="http://schemas.microsoft.com/office/powerpoint/2010/main" val="9603481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FA2A5-4F3F-4857-A80B-220D357E6B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DE46474-B7B0-46D7-BAF4-29FE359B3E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D97BFBD-E609-42F8-AA37-34AD4CB9BD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9487B3-1C2F-416E-A2BB-82AFA641702D}"/>
              </a:ext>
            </a:extLst>
          </p:cNvPr>
          <p:cNvSpPr>
            <a:spLocks noGrp="1"/>
          </p:cNvSpPr>
          <p:nvPr>
            <p:ph type="dt" sz="half" idx="10"/>
          </p:nvPr>
        </p:nvSpPr>
        <p:spPr/>
        <p:txBody>
          <a:bodyPr/>
          <a:lstStyle/>
          <a:p>
            <a:fld id="{6FA627AE-E83E-4D8E-8A79-3E0134AAF4AF}" type="datetimeFigureOut">
              <a:rPr lang="en-US" smtClean="0"/>
              <a:t>12/11/2019</a:t>
            </a:fld>
            <a:endParaRPr lang="en-US"/>
          </a:p>
        </p:txBody>
      </p:sp>
      <p:sp>
        <p:nvSpPr>
          <p:cNvPr id="6" name="Footer Placeholder 5">
            <a:extLst>
              <a:ext uri="{FF2B5EF4-FFF2-40B4-BE49-F238E27FC236}">
                <a16:creationId xmlns:a16="http://schemas.microsoft.com/office/drawing/2014/main" id="{43BBF5A1-A496-4A36-BF17-99D5C6EF9C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08BBDA-05A5-4660-B883-CFEABA0D0E20}"/>
              </a:ext>
            </a:extLst>
          </p:cNvPr>
          <p:cNvSpPr>
            <a:spLocks noGrp="1"/>
          </p:cNvSpPr>
          <p:nvPr>
            <p:ph type="sldNum" sz="quarter" idx="12"/>
          </p:nvPr>
        </p:nvSpPr>
        <p:spPr/>
        <p:txBody>
          <a:bodyPr/>
          <a:lstStyle/>
          <a:p>
            <a:fld id="{8DBE2E1F-39C3-438E-BBB9-9EDCB9BB2D97}" type="slidenum">
              <a:rPr lang="en-US" smtClean="0"/>
              <a:t>‹#›</a:t>
            </a:fld>
            <a:endParaRPr lang="en-US"/>
          </a:p>
        </p:txBody>
      </p:sp>
    </p:spTree>
    <p:extLst>
      <p:ext uri="{BB962C8B-B14F-4D97-AF65-F5344CB8AC3E}">
        <p14:creationId xmlns:p14="http://schemas.microsoft.com/office/powerpoint/2010/main" val="3877767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2DF99F-2A3B-4044-B85B-2D84121F4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A9928A-1CB2-49E4-9FD8-19C1524331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75EC6A-560A-4808-90D5-5CF01C9F17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A627AE-E83E-4D8E-8A79-3E0134AAF4AF}" type="datetimeFigureOut">
              <a:rPr lang="en-US" smtClean="0"/>
              <a:t>12/11/2019</a:t>
            </a:fld>
            <a:endParaRPr lang="en-US"/>
          </a:p>
        </p:txBody>
      </p:sp>
      <p:sp>
        <p:nvSpPr>
          <p:cNvPr id="5" name="Footer Placeholder 4">
            <a:extLst>
              <a:ext uri="{FF2B5EF4-FFF2-40B4-BE49-F238E27FC236}">
                <a16:creationId xmlns:a16="http://schemas.microsoft.com/office/drawing/2014/main" id="{F9F744F4-A2E4-42B2-B2BF-B050671C0A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080F808-BB79-46CB-B5AF-921A4343C3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BE2E1F-39C3-438E-BBB9-9EDCB9BB2D97}" type="slidenum">
              <a:rPr lang="en-US" smtClean="0"/>
              <a:t>‹#›</a:t>
            </a:fld>
            <a:endParaRPr lang="en-US"/>
          </a:p>
        </p:txBody>
      </p:sp>
    </p:spTree>
    <p:extLst>
      <p:ext uri="{BB962C8B-B14F-4D97-AF65-F5344CB8AC3E}">
        <p14:creationId xmlns:p14="http://schemas.microsoft.com/office/powerpoint/2010/main" val="25091287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image" Target="../media/image22.emf"/></Relationships>
</file>

<file path=ppt/slides/_rels/slide1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1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emf"/><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emf"/><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emf"/><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cid:d7245656-5abc-4525-a9cc-b3056a931eef" TargetMode="External"/><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cid:b9b7bcbd-d933-4161-b27d-946c0d5a52ac" TargetMode="External"/><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cid:c4305002-3175-4bcd-9a14-106b4eb6e6ad" TargetMode="External"/><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cid:1b26c227-9fca-4dcc-9172-5562922a2246" TargetMode="External"/><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cid:75bd2c8e-7de1-4cdf-86ad-d5e8d933751d" TargetMode="External"/><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s>
</file>

<file path=ppt/slides/_rels/slide35.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jpeg"/><Relationship Id="rId12" Type="http://schemas.openxmlformats.org/officeDocument/2006/relationships/image" Target="../media/image82.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3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jpe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91.png"/></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emf"/><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F769BB-F61F-4B83-9E52-B3CD54886601}"/>
              </a:ext>
            </a:extLst>
          </p:cNvPr>
          <p:cNvSpPr>
            <a:spLocks noGrp="1"/>
          </p:cNvSpPr>
          <p:nvPr>
            <p:ph idx="1"/>
          </p:nvPr>
        </p:nvSpPr>
        <p:spPr>
          <a:xfrm>
            <a:off x="533400" y="4267200"/>
            <a:ext cx="3672840" cy="2418079"/>
          </a:xfrm>
        </p:spPr>
        <p:txBody>
          <a:bodyPr>
            <a:normAutofit/>
          </a:bodyPr>
          <a:lstStyle/>
          <a:p>
            <a:pPr marL="0" inden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Akhil Menon</a:t>
            </a:r>
          </a:p>
          <a:p>
            <a:r>
              <a:rPr lang="en-US" sz="2000" dirty="0" err="1">
                <a:latin typeface="Times New Roman" panose="02020603050405020304" pitchFamily="18" charset="0"/>
                <a:cs typeface="Times New Roman" panose="02020603050405020304" pitchFamily="18" charset="0"/>
              </a:rPr>
              <a:t>DeepakRao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Bandhakavi</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Abhijeet Ray</a:t>
            </a:r>
          </a:p>
          <a:p>
            <a:r>
              <a:rPr lang="en-US" sz="2000" dirty="0">
                <a:latin typeface="Times New Roman" panose="02020603050405020304" pitchFamily="18" charset="0"/>
                <a:cs typeface="Times New Roman" panose="02020603050405020304" pitchFamily="18" charset="0"/>
              </a:rPr>
              <a:t>Kushagra Sen</a:t>
            </a:r>
          </a:p>
          <a:p>
            <a:r>
              <a:rPr lang="en-US" sz="2000" dirty="0">
                <a:latin typeface="Times New Roman" panose="02020603050405020304" pitchFamily="18" charset="0"/>
                <a:cs typeface="Times New Roman" panose="02020603050405020304" pitchFamily="18" charset="0"/>
              </a:rPr>
              <a:t>Aparna </a:t>
            </a:r>
            <a:r>
              <a:rPr lang="en-US" sz="2000" dirty="0" err="1">
                <a:latin typeface="Times New Roman" panose="02020603050405020304" pitchFamily="18" charset="0"/>
                <a:cs typeface="Times New Roman" panose="02020603050405020304" pitchFamily="18" charset="0"/>
              </a:rPr>
              <a:t>Sree</a:t>
            </a:r>
            <a:endParaRPr lang="en-US" sz="2000" dirty="0">
              <a:latin typeface="Times New Roman" panose="02020603050405020304" pitchFamily="18" charset="0"/>
              <a:cs typeface="Times New Roman" panose="02020603050405020304" pitchFamily="18" charset="0"/>
            </a:endParaRPr>
          </a:p>
          <a:p>
            <a:pPr marL="457200" lvl="1" indent="0">
              <a:buNone/>
            </a:pPr>
            <a:endParaRPr lang="en-IN" sz="20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385D7BEE-99FB-4E9B-A047-05C60F962D0F}"/>
              </a:ext>
            </a:extLst>
          </p:cNvPr>
          <p:cNvSpPr/>
          <p:nvPr/>
        </p:nvSpPr>
        <p:spPr>
          <a:xfrm>
            <a:off x="1559560" y="721975"/>
            <a:ext cx="9072880" cy="1631216"/>
          </a:xfrm>
          <a:prstGeom prst="rect">
            <a:avLst/>
          </a:prstGeom>
        </p:spPr>
        <p:txBody>
          <a:bodyPr wrap="square">
            <a:spAutoFit/>
          </a:bodyPr>
          <a:lstStyle/>
          <a:p>
            <a:pPr lvl="1" algn="ctr"/>
            <a:r>
              <a:rPr lang="en-US" sz="2500" dirty="0">
                <a:latin typeface="Times New Roman" panose="02020603050405020304" pitchFamily="18" charset="0"/>
                <a:cs typeface="Times New Roman" panose="02020603050405020304" pitchFamily="18" charset="0"/>
              </a:rPr>
              <a:t>TERM-PROJECT</a:t>
            </a:r>
            <a:br>
              <a:rPr lang="en-US" sz="2500" dirty="0">
                <a:latin typeface="Times New Roman" panose="02020603050405020304" pitchFamily="18" charset="0"/>
                <a:cs typeface="Times New Roman" panose="02020603050405020304" pitchFamily="18" charset="0"/>
              </a:rPr>
            </a:br>
            <a:br>
              <a:rPr lang="en-US" sz="2500" dirty="0">
                <a:latin typeface="Times New Roman" panose="02020603050405020304" pitchFamily="18" charset="0"/>
                <a:cs typeface="Times New Roman" panose="02020603050405020304" pitchFamily="18" charset="0"/>
              </a:rPr>
            </a:br>
            <a:r>
              <a:rPr lang="en-US" sz="2500" dirty="0">
                <a:latin typeface="Times New Roman" panose="02020603050405020304" pitchFamily="18" charset="0"/>
                <a:cs typeface="Times New Roman" panose="02020603050405020304" pitchFamily="18" charset="0"/>
              </a:rPr>
              <a:t>iOS APP DATASET ANALYSIS</a:t>
            </a:r>
            <a:br>
              <a:rPr lang="en-US" sz="2500" dirty="0">
                <a:latin typeface="Times New Roman" panose="02020603050405020304" pitchFamily="18" charset="0"/>
                <a:cs typeface="Times New Roman" panose="02020603050405020304" pitchFamily="18" charset="0"/>
              </a:rPr>
            </a:br>
            <a:r>
              <a:rPr lang="en-US" sz="2500" dirty="0">
                <a:latin typeface="Times New Roman" panose="02020603050405020304" pitchFamily="18" charset="0"/>
                <a:cs typeface="Times New Roman" panose="02020603050405020304" pitchFamily="18" charset="0"/>
              </a:rPr>
              <a:t>UNSTRUCTURED DATA MANAGEMENT</a:t>
            </a:r>
          </a:p>
        </p:txBody>
      </p:sp>
      <p:pic>
        <p:nvPicPr>
          <p:cNvPr id="1028" name="Picture 4" descr="Image result for apple app store logo screen">
            <a:extLst>
              <a:ext uri="{FF2B5EF4-FFF2-40B4-BE49-F238E27FC236}">
                <a16:creationId xmlns:a16="http://schemas.microsoft.com/office/drawing/2014/main" id="{FCBD9DBA-7411-4696-9436-901C24777E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2880" y="3705611"/>
            <a:ext cx="6929120" cy="3152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5594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7556C4A-C107-4570-8D7B-F4D8254F6321}"/>
              </a:ext>
            </a:extLst>
          </p:cNvPr>
          <p:cNvPicPr>
            <a:picLocks noChangeAspect="1"/>
          </p:cNvPicPr>
          <p:nvPr/>
        </p:nvPicPr>
        <p:blipFill>
          <a:blip r:embed="rId2"/>
          <a:stretch>
            <a:fillRect/>
          </a:stretch>
        </p:blipFill>
        <p:spPr>
          <a:xfrm>
            <a:off x="2255736" y="124776"/>
            <a:ext cx="7522094" cy="551307"/>
          </a:xfrm>
          <a:prstGeom prst="rect">
            <a:avLst/>
          </a:prstGeom>
        </p:spPr>
      </p:pic>
      <p:pic>
        <p:nvPicPr>
          <p:cNvPr id="4" name="Picture 3">
            <a:extLst>
              <a:ext uri="{FF2B5EF4-FFF2-40B4-BE49-F238E27FC236}">
                <a16:creationId xmlns:a16="http://schemas.microsoft.com/office/drawing/2014/main" id="{62A5DEF6-4B28-41C0-AE0A-8B1FA0DFFA36}"/>
              </a:ext>
            </a:extLst>
          </p:cNvPr>
          <p:cNvPicPr>
            <a:picLocks noChangeAspect="1"/>
          </p:cNvPicPr>
          <p:nvPr/>
        </p:nvPicPr>
        <p:blipFill>
          <a:blip r:embed="rId3"/>
          <a:stretch>
            <a:fillRect/>
          </a:stretch>
        </p:blipFill>
        <p:spPr>
          <a:xfrm>
            <a:off x="2255736" y="676083"/>
            <a:ext cx="6995742" cy="1789176"/>
          </a:xfrm>
          <a:prstGeom prst="rect">
            <a:avLst/>
          </a:prstGeom>
        </p:spPr>
      </p:pic>
      <p:pic>
        <p:nvPicPr>
          <p:cNvPr id="6" name="Picture 5">
            <a:extLst>
              <a:ext uri="{FF2B5EF4-FFF2-40B4-BE49-F238E27FC236}">
                <a16:creationId xmlns:a16="http://schemas.microsoft.com/office/drawing/2014/main" id="{9AD5BCC3-8FF0-4A10-9184-7A5AEA1E7742}"/>
              </a:ext>
            </a:extLst>
          </p:cNvPr>
          <p:cNvPicPr>
            <a:picLocks noChangeAspect="1"/>
          </p:cNvPicPr>
          <p:nvPr/>
        </p:nvPicPr>
        <p:blipFill>
          <a:blip r:embed="rId4"/>
          <a:stretch>
            <a:fillRect/>
          </a:stretch>
        </p:blipFill>
        <p:spPr>
          <a:xfrm>
            <a:off x="1776775" y="2532219"/>
            <a:ext cx="7953663" cy="705232"/>
          </a:xfrm>
          <a:prstGeom prst="rect">
            <a:avLst/>
          </a:prstGeom>
        </p:spPr>
      </p:pic>
      <p:pic>
        <p:nvPicPr>
          <p:cNvPr id="8" name="Picture 7">
            <a:extLst>
              <a:ext uri="{FF2B5EF4-FFF2-40B4-BE49-F238E27FC236}">
                <a16:creationId xmlns:a16="http://schemas.microsoft.com/office/drawing/2014/main" id="{36672680-2EBE-4A61-A4DB-B3CBC1E16907}"/>
              </a:ext>
            </a:extLst>
          </p:cNvPr>
          <p:cNvPicPr>
            <a:picLocks noChangeAspect="1"/>
          </p:cNvPicPr>
          <p:nvPr/>
        </p:nvPicPr>
        <p:blipFill>
          <a:blip r:embed="rId5"/>
          <a:stretch>
            <a:fillRect/>
          </a:stretch>
        </p:blipFill>
        <p:spPr>
          <a:xfrm>
            <a:off x="1776775" y="3615834"/>
            <a:ext cx="7953663" cy="2857488"/>
          </a:xfrm>
          <a:prstGeom prst="rect">
            <a:avLst/>
          </a:prstGeom>
        </p:spPr>
      </p:pic>
    </p:spTree>
    <p:extLst>
      <p:ext uri="{BB962C8B-B14F-4D97-AF65-F5344CB8AC3E}">
        <p14:creationId xmlns:p14="http://schemas.microsoft.com/office/powerpoint/2010/main" val="4165187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B44E7546-D5E0-4674-A345-CB42FA422829}"/>
              </a:ext>
            </a:extLst>
          </p:cNvPr>
          <p:cNvPicPr>
            <a:picLocks noChangeAspect="1"/>
          </p:cNvPicPr>
          <p:nvPr/>
        </p:nvPicPr>
        <p:blipFill>
          <a:blip r:embed="rId2"/>
          <a:stretch>
            <a:fillRect/>
          </a:stretch>
        </p:blipFill>
        <p:spPr>
          <a:xfrm>
            <a:off x="2013557" y="453770"/>
            <a:ext cx="8264411" cy="2737105"/>
          </a:xfrm>
          <a:prstGeom prst="rect">
            <a:avLst/>
          </a:prstGeom>
        </p:spPr>
      </p:pic>
      <p:pic>
        <p:nvPicPr>
          <p:cNvPr id="5" name="Picture 4">
            <a:extLst>
              <a:ext uri="{FF2B5EF4-FFF2-40B4-BE49-F238E27FC236}">
                <a16:creationId xmlns:a16="http://schemas.microsoft.com/office/drawing/2014/main" id="{88C6E51C-413E-4B40-ABA3-E72887D11612}"/>
              </a:ext>
            </a:extLst>
          </p:cNvPr>
          <p:cNvPicPr>
            <a:picLocks noChangeAspect="1"/>
          </p:cNvPicPr>
          <p:nvPr/>
        </p:nvPicPr>
        <p:blipFill>
          <a:blip r:embed="rId3"/>
          <a:stretch>
            <a:fillRect/>
          </a:stretch>
        </p:blipFill>
        <p:spPr>
          <a:xfrm>
            <a:off x="2013557" y="3429000"/>
            <a:ext cx="7664474" cy="2569087"/>
          </a:xfrm>
          <a:prstGeom prst="rect">
            <a:avLst/>
          </a:prstGeom>
        </p:spPr>
      </p:pic>
    </p:spTree>
    <p:extLst>
      <p:ext uri="{BB962C8B-B14F-4D97-AF65-F5344CB8AC3E}">
        <p14:creationId xmlns:p14="http://schemas.microsoft.com/office/powerpoint/2010/main" val="1416535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37B86B1-C377-41F2-9BB5-50EA0E9A9407}"/>
              </a:ext>
            </a:extLst>
          </p:cNvPr>
          <p:cNvPicPr>
            <a:picLocks noChangeAspect="1"/>
          </p:cNvPicPr>
          <p:nvPr/>
        </p:nvPicPr>
        <p:blipFill>
          <a:blip r:embed="rId2"/>
          <a:stretch>
            <a:fillRect/>
          </a:stretch>
        </p:blipFill>
        <p:spPr>
          <a:xfrm>
            <a:off x="2013557" y="481584"/>
            <a:ext cx="7447766" cy="1885696"/>
          </a:xfrm>
          <a:prstGeom prst="rect">
            <a:avLst/>
          </a:prstGeom>
        </p:spPr>
      </p:pic>
      <p:pic>
        <p:nvPicPr>
          <p:cNvPr id="4" name="Picture 3">
            <a:extLst>
              <a:ext uri="{FF2B5EF4-FFF2-40B4-BE49-F238E27FC236}">
                <a16:creationId xmlns:a16="http://schemas.microsoft.com/office/drawing/2014/main" id="{8355DE6F-9565-4D5F-978E-C177E29DFF15}"/>
              </a:ext>
            </a:extLst>
          </p:cNvPr>
          <p:cNvPicPr>
            <a:picLocks noChangeAspect="1"/>
          </p:cNvPicPr>
          <p:nvPr/>
        </p:nvPicPr>
        <p:blipFill>
          <a:blip r:embed="rId3"/>
          <a:stretch>
            <a:fillRect/>
          </a:stretch>
        </p:blipFill>
        <p:spPr>
          <a:xfrm>
            <a:off x="1933791" y="2574544"/>
            <a:ext cx="7323288" cy="2038096"/>
          </a:xfrm>
          <a:prstGeom prst="rect">
            <a:avLst/>
          </a:prstGeom>
        </p:spPr>
      </p:pic>
      <p:pic>
        <p:nvPicPr>
          <p:cNvPr id="6" name="Picture 5">
            <a:extLst>
              <a:ext uri="{FF2B5EF4-FFF2-40B4-BE49-F238E27FC236}">
                <a16:creationId xmlns:a16="http://schemas.microsoft.com/office/drawing/2014/main" id="{9A8BE766-210E-4036-BF98-28214303463B}"/>
              </a:ext>
            </a:extLst>
          </p:cNvPr>
          <p:cNvPicPr>
            <a:picLocks noChangeAspect="1"/>
          </p:cNvPicPr>
          <p:nvPr/>
        </p:nvPicPr>
        <p:blipFill>
          <a:blip r:embed="rId4"/>
          <a:stretch>
            <a:fillRect/>
          </a:stretch>
        </p:blipFill>
        <p:spPr>
          <a:xfrm>
            <a:off x="2013557" y="4819903"/>
            <a:ext cx="7447766" cy="1843707"/>
          </a:xfrm>
          <a:prstGeom prst="rect">
            <a:avLst/>
          </a:prstGeom>
        </p:spPr>
      </p:pic>
    </p:spTree>
    <p:extLst>
      <p:ext uri="{BB962C8B-B14F-4D97-AF65-F5344CB8AC3E}">
        <p14:creationId xmlns:p14="http://schemas.microsoft.com/office/powerpoint/2010/main" val="2196817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3C44406C-BAF3-43A0-8A4D-8D7C33B386C5}"/>
              </a:ext>
            </a:extLst>
          </p:cNvPr>
          <p:cNvPicPr>
            <a:picLocks noChangeAspect="1"/>
          </p:cNvPicPr>
          <p:nvPr/>
        </p:nvPicPr>
        <p:blipFill>
          <a:blip r:embed="rId2"/>
          <a:stretch>
            <a:fillRect/>
          </a:stretch>
        </p:blipFill>
        <p:spPr>
          <a:xfrm>
            <a:off x="2421471" y="412496"/>
            <a:ext cx="7019302" cy="2899664"/>
          </a:xfrm>
          <a:prstGeom prst="rect">
            <a:avLst/>
          </a:prstGeom>
        </p:spPr>
      </p:pic>
      <p:pic>
        <p:nvPicPr>
          <p:cNvPr id="5" name="Picture 4">
            <a:extLst>
              <a:ext uri="{FF2B5EF4-FFF2-40B4-BE49-F238E27FC236}">
                <a16:creationId xmlns:a16="http://schemas.microsoft.com/office/drawing/2014/main" id="{D68A1F32-35E9-4B32-A3C6-8926E1542C1E}"/>
              </a:ext>
            </a:extLst>
          </p:cNvPr>
          <p:cNvPicPr>
            <a:picLocks noChangeAspect="1"/>
          </p:cNvPicPr>
          <p:nvPr/>
        </p:nvPicPr>
        <p:blipFill>
          <a:blip r:embed="rId3"/>
          <a:stretch>
            <a:fillRect/>
          </a:stretch>
        </p:blipFill>
        <p:spPr>
          <a:xfrm>
            <a:off x="2421471" y="3378200"/>
            <a:ext cx="7565916" cy="3067303"/>
          </a:xfrm>
          <a:prstGeom prst="rect">
            <a:avLst/>
          </a:prstGeom>
        </p:spPr>
      </p:pic>
    </p:spTree>
    <p:extLst>
      <p:ext uri="{BB962C8B-B14F-4D97-AF65-F5344CB8AC3E}">
        <p14:creationId xmlns:p14="http://schemas.microsoft.com/office/powerpoint/2010/main" val="3863771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88C19AA-BAC1-4B0F-95F8-8E16836B7762}"/>
              </a:ext>
            </a:extLst>
          </p:cNvPr>
          <p:cNvPicPr>
            <a:picLocks noChangeAspect="1"/>
          </p:cNvPicPr>
          <p:nvPr/>
        </p:nvPicPr>
        <p:blipFill>
          <a:blip r:embed="rId2"/>
          <a:stretch>
            <a:fillRect/>
          </a:stretch>
        </p:blipFill>
        <p:spPr>
          <a:xfrm>
            <a:off x="2462111" y="246648"/>
            <a:ext cx="7535329" cy="3182352"/>
          </a:xfrm>
          <a:prstGeom prst="rect">
            <a:avLst/>
          </a:prstGeom>
        </p:spPr>
      </p:pic>
      <p:pic>
        <p:nvPicPr>
          <p:cNvPr id="4" name="Picture 3">
            <a:extLst>
              <a:ext uri="{FF2B5EF4-FFF2-40B4-BE49-F238E27FC236}">
                <a16:creationId xmlns:a16="http://schemas.microsoft.com/office/drawing/2014/main" id="{398DF9D0-B547-480C-9482-2D50D5066EF7}"/>
              </a:ext>
            </a:extLst>
          </p:cNvPr>
          <p:cNvPicPr>
            <a:picLocks noChangeAspect="1"/>
          </p:cNvPicPr>
          <p:nvPr/>
        </p:nvPicPr>
        <p:blipFill>
          <a:blip r:embed="rId3"/>
          <a:stretch>
            <a:fillRect/>
          </a:stretch>
        </p:blipFill>
        <p:spPr>
          <a:xfrm>
            <a:off x="2462111" y="3658856"/>
            <a:ext cx="7754714" cy="2853704"/>
          </a:xfrm>
          <a:prstGeom prst="rect">
            <a:avLst/>
          </a:prstGeom>
        </p:spPr>
      </p:pic>
    </p:spTree>
    <p:extLst>
      <p:ext uri="{BB962C8B-B14F-4D97-AF65-F5344CB8AC3E}">
        <p14:creationId xmlns:p14="http://schemas.microsoft.com/office/powerpoint/2010/main" val="3964940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074D476-F3F3-48F4-BB4A-DA9D7773BB1F}"/>
              </a:ext>
            </a:extLst>
          </p:cNvPr>
          <p:cNvSpPr/>
          <p:nvPr/>
        </p:nvSpPr>
        <p:spPr>
          <a:xfrm>
            <a:off x="2221514" y="180586"/>
            <a:ext cx="3965926" cy="584775"/>
          </a:xfrm>
          <a:prstGeom prst="rect">
            <a:avLst/>
          </a:prstGeom>
        </p:spPr>
        <p:txBody>
          <a:bodyPr wrap="square">
            <a:spAutoFit/>
          </a:bodyPr>
          <a:lstStyle/>
          <a:p>
            <a:pPr>
              <a:spcAft>
                <a:spcPts val="600"/>
              </a:spcAft>
            </a:pPr>
            <a:r>
              <a:rPr lang="en-US" sz="3200" b="1" dirty="0"/>
              <a:t>Neo4j: Graph Model</a:t>
            </a:r>
          </a:p>
        </p:txBody>
      </p:sp>
      <p:sp>
        <p:nvSpPr>
          <p:cNvPr id="8" name="Oval 7">
            <a:extLst>
              <a:ext uri="{FF2B5EF4-FFF2-40B4-BE49-F238E27FC236}">
                <a16:creationId xmlns:a16="http://schemas.microsoft.com/office/drawing/2014/main" id="{A6001564-A96D-4CD3-B6E8-89505765B0C5}"/>
              </a:ext>
            </a:extLst>
          </p:cNvPr>
          <p:cNvSpPr/>
          <p:nvPr/>
        </p:nvSpPr>
        <p:spPr>
          <a:xfrm>
            <a:off x="4106047" y="1587065"/>
            <a:ext cx="1381125" cy="1266825"/>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95000"/>
                    <a:lumOff val="5000"/>
                  </a:schemeClr>
                </a:solidFill>
              </a:rPr>
              <a:t>App</a:t>
            </a:r>
          </a:p>
        </p:txBody>
      </p:sp>
      <p:sp>
        <p:nvSpPr>
          <p:cNvPr id="10" name="Oval 9">
            <a:extLst>
              <a:ext uri="{FF2B5EF4-FFF2-40B4-BE49-F238E27FC236}">
                <a16:creationId xmlns:a16="http://schemas.microsoft.com/office/drawing/2014/main" id="{272FD18E-63AA-43A6-837A-DA52607EA599}"/>
              </a:ext>
            </a:extLst>
          </p:cNvPr>
          <p:cNvSpPr/>
          <p:nvPr/>
        </p:nvSpPr>
        <p:spPr>
          <a:xfrm>
            <a:off x="8382773" y="4931927"/>
            <a:ext cx="1381125" cy="1266825"/>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95000"/>
                    <a:lumOff val="5000"/>
                  </a:schemeClr>
                </a:solidFill>
              </a:rPr>
              <a:t>Review</a:t>
            </a:r>
          </a:p>
        </p:txBody>
      </p:sp>
      <p:sp>
        <p:nvSpPr>
          <p:cNvPr id="11" name="Oval 10">
            <a:extLst>
              <a:ext uri="{FF2B5EF4-FFF2-40B4-BE49-F238E27FC236}">
                <a16:creationId xmlns:a16="http://schemas.microsoft.com/office/drawing/2014/main" id="{A5EAD05C-E021-43C8-8F2F-0901ECD423EF}"/>
              </a:ext>
            </a:extLst>
          </p:cNvPr>
          <p:cNvSpPr/>
          <p:nvPr/>
        </p:nvSpPr>
        <p:spPr>
          <a:xfrm>
            <a:off x="4106047" y="4931927"/>
            <a:ext cx="1381125" cy="1266825"/>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err="1">
                <a:solidFill>
                  <a:schemeClr val="tx1">
                    <a:lumMod val="95000"/>
                    <a:lumOff val="5000"/>
                  </a:schemeClr>
                </a:solidFill>
              </a:rPr>
              <a:t>App_Rank</a:t>
            </a:r>
            <a:endParaRPr lang="en-US" sz="1500" dirty="0">
              <a:solidFill>
                <a:schemeClr val="tx1">
                  <a:lumMod val="95000"/>
                  <a:lumOff val="5000"/>
                </a:schemeClr>
              </a:solidFill>
            </a:endParaRPr>
          </a:p>
        </p:txBody>
      </p:sp>
      <p:sp>
        <p:nvSpPr>
          <p:cNvPr id="12" name="Oval 11">
            <a:extLst>
              <a:ext uri="{FF2B5EF4-FFF2-40B4-BE49-F238E27FC236}">
                <a16:creationId xmlns:a16="http://schemas.microsoft.com/office/drawing/2014/main" id="{BA4F9F01-EDD6-4A60-BB6A-5167EF73F29D}"/>
              </a:ext>
            </a:extLst>
          </p:cNvPr>
          <p:cNvSpPr/>
          <p:nvPr/>
        </p:nvSpPr>
        <p:spPr>
          <a:xfrm>
            <a:off x="8382773" y="1574364"/>
            <a:ext cx="1381125" cy="1266825"/>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95000"/>
                    <a:lumOff val="5000"/>
                  </a:schemeClr>
                </a:solidFill>
              </a:rPr>
              <a:t>Reviewer</a:t>
            </a:r>
          </a:p>
        </p:txBody>
      </p:sp>
      <p:cxnSp>
        <p:nvCxnSpPr>
          <p:cNvPr id="13" name="Straight Arrow Connector 12">
            <a:extLst>
              <a:ext uri="{FF2B5EF4-FFF2-40B4-BE49-F238E27FC236}">
                <a16:creationId xmlns:a16="http://schemas.microsoft.com/office/drawing/2014/main" id="{82B95092-B0A6-4A16-B317-9AC8031B8636}"/>
              </a:ext>
            </a:extLst>
          </p:cNvPr>
          <p:cNvCxnSpPr>
            <a:stCxn id="12" idx="4"/>
            <a:endCxn id="10" idx="0"/>
          </p:cNvCxnSpPr>
          <p:nvPr/>
        </p:nvCxnSpPr>
        <p:spPr>
          <a:xfrm>
            <a:off x="9073336" y="2841189"/>
            <a:ext cx="0" cy="209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1473085-94BF-43A0-815B-333C99BC1F8C}"/>
              </a:ext>
            </a:extLst>
          </p:cNvPr>
          <p:cNvCxnSpPr>
            <a:cxnSpLocks/>
            <a:stCxn id="10" idx="2"/>
            <a:endCxn id="11" idx="6"/>
          </p:cNvCxnSpPr>
          <p:nvPr/>
        </p:nvCxnSpPr>
        <p:spPr>
          <a:xfrm flipH="1">
            <a:off x="5487172" y="5565340"/>
            <a:ext cx="28956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7370B0B-0AF5-44A1-8F00-DC7ACB592F64}"/>
              </a:ext>
            </a:extLst>
          </p:cNvPr>
          <p:cNvCxnSpPr>
            <a:cxnSpLocks/>
            <a:stCxn id="10" idx="1"/>
            <a:endCxn id="8" idx="5"/>
          </p:cNvCxnSpPr>
          <p:nvPr/>
        </p:nvCxnSpPr>
        <p:spPr>
          <a:xfrm flipH="1" flipV="1">
            <a:off x="5284911" y="2668368"/>
            <a:ext cx="3300123" cy="2449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503D27A-591E-4A91-87B3-0BCBC5809308}"/>
              </a:ext>
            </a:extLst>
          </p:cNvPr>
          <p:cNvSpPr txBox="1"/>
          <p:nvPr/>
        </p:nvSpPr>
        <p:spPr>
          <a:xfrm>
            <a:off x="9073334" y="3701892"/>
            <a:ext cx="735458" cy="369332"/>
          </a:xfrm>
          <a:prstGeom prst="rect">
            <a:avLst/>
          </a:prstGeom>
          <a:noFill/>
        </p:spPr>
        <p:txBody>
          <a:bodyPr wrap="none" rtlCol="0">
            <a:spAutoFit/>
          </a:bodyPr>
          <a:lstStyle/>
          <a:p>
            <a:r>
              <a:rPr lang="en-US" dirty="0"/>
              <a:t>GIVES</a:t>
            </a:r>
          </a:p>
        </p:txBody>
      </p:sp>
      <p:sp>
        <p:nvSpPr>
          <p:cNvPr id="17" name="TextBox 16">
            <a:extLst>
              <a:ext uri="{FF2B5EF4-FFF2-40B4-BE49-F238E27FC236}">
                <a16:creationId xmlns:a16="http://schemas.microsoft.com/office/drawing/2014/main" id="{78BF5E55-7406-45C9-BBBC-3DF9622C57FC}"/>
              </a:ext>
            </a:extLst>
          </p:cNvPr>
          <p:cNvSpPr txBox="1"/>
          <p:nvPr/>
        </p:nvSpPr>
        <p:spPr>
          <a:xfrm rot="2394441">
            <a:off x="6431379" y="3475674"/>
            <a:ext cx="1135247" cy="369332"/>
          </a:xfrm>
          <a:prstGeom prst="rect">
            <a:avLst/>
          </a:prstGeom>
          <a:noFill/>
        </p:spPr>
        <p:txBody>
          <a:bodyPr wrap="none" rtlCol="0">
            <a:spAutoFit/>
          </a:bodyPr>
          <a:lstStyle/>
          <a:p>
            <a:r>
              <a:rPr lang="en-US" dirty="0"/>
              <a:t>GIVEN ON</a:t>
            </a:r>
          </a:p>
        </p:txBody>
      </p:sp>
      <p:sp>
        <p:nvSpPr>
          <p:cNvPr id="19" name="TextBox 18">
            <a:extLst>
              <a:ext uri="{FF2B5EF4-FFF2-40B4-BE49-F238E27FC236}">
                <a16:creationId xmlns:a16="http://schemas.microsoft.com/office/drawing/2014/main" id="{4AD09865-F02E-4A47-9872-F707F2817560}"/>
              </a:ext>
            </a:extLst>
          </p:cNvPr>
          <p:cNvSpPr txBox="1"/>
          <p:nvPr/>
        </p:nvSpPr>
        <p:spPr>
          <a:xfrm>
            <a:off x="6298612" y="5565339"/>
            <a:ext cx="1272721" cy="369332"/>
          </a:xfrm>
          <a:prstGeom prst="rect">
            <a:avLst/>
          </a:prstGeom>
          <a:noFill/>
        </p:spPr>
        <p:txBody>
          <a:bodyPr wrap="none" rtlCol="0">
            <a:spAutoFit/>
          </a:bodyPr>
          <a:lstStyle/>
          <a:p>
            <a:r>
              <a:rPr lang="en-US" dirty="0"/>
              <a:t>BELONG TO</a:t>
            </a:r>
          </a:p>
        </p:txBody>
      </p:sp>
      <p:sp>
        <p:nvSpPr>
          <p:cNvPr id="20" name="Rectangle 19">
            <a:extLst>
              <a:ext uri="{FF2B5EF4-FFF2-40B4-BE49-F238E27FC236}">
                <a16:creationId xmlns:a16="http://schemas.microsoft.com/office/drawing/2014/main" id="{1748B3F6-E649-4AE3-9DAB-FCBEAAF39452}"/>
              </a:ext>
            </a:extLst>
          </p:cNvPr>
          <p:cNvSpPr/>
          <p:nvPr/>
        </p:nvSpPr>
        <p:spPr>
          <a:xfrm>
            <a:off x="2646178" y="2785196"/>
            <a:ext cx="1903278" cy="369332"/>
          </a:xfrm>
          <a:prstGeom prst="rect">
            <a:avLst/>
          </a:prstGeom>
        </p:spPr>
        <p:txBody>
          <a:bodyPr wrap="none">
            <a:spAutoFit/>
          </a:bodyPr>
          <a:lstStyle/>
          <a:p>
            <a:r>
              <a:rPr lang="en-US" dirty="0"/>
              <a:t>{ id, </a:t>
            </a:r>
            <a:r>
              <a:rPr lang="en-US" dirty="0" err="1"/>
              <a:t>store_app_id</a:t>
            </a:r>
            <a:r>
              <a:rPr lang="en-US" dirty="0"/>
              <a:t>}</a:t>
            </a:r>
          </a:p>
        </p:txBody>
      </p:sp>
      <p:sp>
        <p:nvSpPr>
          <p:cNvPr id="21" name="Rectangle 20">
            <a:extLst>
              <a:ext uri="{FF2B5EF4-FFF2-40B4-BE49-F238E27FC236}">
                <a16:creationId xmlns:a16="http://schemas.microsoft.com/office/drawing/2014/main" id="{389400A1-314E-41CF-8820-5F57E5E048D1}"/>
              </a:ext>
            </a:extLst>
          </p:cNvPr>
          <p:cNvSpPr/>
          <p:nvPr/>
        </p:nvSpPr>
        <p:spPr>
          <a:xfrm>
            <a:off x="9966159" y="1758812"/>
            <a:ext cx="1808508" cy="923330"/>
          </a:xfrm>
          <a:prstGeom prst="rect">
            <a:avLst/>
          </a:prstGeom>
        </p:spPr>
        <p:txBody>
          <a:bodyPr wrap="none">
            <a:spAutoFit/>
          </a:bodyPr>
          <a:lstStyle/>
          <a:p>
            <a:r>
              <a:rPr lang="en-US" dirty="0">
                <a:latin typeface="Times New Roman" panose="02020603050405020304" pitchFamily="18" charset="0"/>
                <a:ea typeface="Calibri" panose="020F0502020204030204" pitchFamily="34" charset="0"/>
              </a:rPr>
              <a:t>{id, </a:t>
            </a:r>
            <a:r>
              <a:rPr lang="en-US" dirty="0" err="1">
                <a:latin typeface="Times New Roman" panose="02020603050405020304" pitchFamily="18" charset="0"/>
                <a:ea typeface="Calibri" panose="020F0502020204030204" pitchFamily="34" charset="0"/>
              </a:rPr>
              <a:t>reviewer_id</a:t>
            </a:r>
            <a:r>
              <a:rPr lang="en-US" dirty="0">
                <a:latin typeface="Times New Roman" panose="02020603050405020304" pitchFamily="18" charset="0"/>
                <a:ea typeface="Calibri" panose="020F0502020204030204" pitchFamily="34" charset="0"/>
              </a:rPr>
              <a:t>, </a:t>
            </a:r>
          </a:p>
          <a:p>
            <a:r>
              <a:rPr lang="en-US" dirty="0" err="1">
                <a:latin typeface="Times New Roman" panose="02020603050405020304" pitchFamily="18" charset="0"/>
                <a:ea typeface="Calibri" panose="020F0502020204030204" pitchFamily="34" charset="0"/>
              </a:rPr>
              <a:t>user_apple_id</a:t>
            </a:r>
            <a:r>
              <a:rPr lang="en-US" dirty="0">
                <a:latin typeface="Times New Roman" panose="02020603050405020304" pitchFamily="18" charset="0"/>
                <a:ea typeface="Calibri" panose="020F0502020204030204" pitchFamily="34" charset="0"/>
              </a:rPr>
              <a:t>, </a:t>
            </a:r>
          </a:p>
          <a:p>
            <a:r>
              <a:rPr lang="en-US" dirty="0">
                <a:latin typeface="Times New Roman" panose="02020603050405020304" pitchFamily="18" charset="0"/>
                <a:ea typeface="Calibri" panose="020F0502020204030204" pitchFamily="34" charset="0"/>
              </a:rPr>
              <a:t>username}</a:t>
            </a:r>
            <a:endParaRPr lang="en-US" dirty="0"/>
          </a:p>
        </p:txBody>
      </p:sp>
      <p:sp>
        <p:nvSpPr>
          <p:cNvPr id="22" name="Rectangle 21">
            <a:extLst>
              <a:ext uri="{FF2B5EF4-FFF2-40B4-BE49-F238E27FC236}">
                <a16:creationId xmlns:a16="http://schemas.microsoft.com/office/drawing/2014/main" id="{13746E05-1F05-483E-A719-118AED646A0F}"/>
              </a:ext>
            </a:extLst>
          </p:cNvPr>
          <p:cNvSpPr/>
          <p:nvPr/>
        </p:nvSpPr>
        <p:spPr>
          <a:xfrm>
            <a:off x="9966159" y="4272677"/>
            <a:ext cx="1869136" cy="2585323"/>
          </a:xfrm>
          <a:prstGeom prst="rect">
            <a:avLst/>
          </a:prstGeom>
        </p:spPr>
        <p:txBody>
          <a:bodyPr wrap="square">
            <a:spAutoFit/>
          </a:bodyPr>
          <a:lstStyle/>
          <a:p>
            <a:r>
              <a:rPr lang="en-US" dirty="0"/>
              <a:t>{ id, </a:t>
            </a:r>
          </a:p>
          <a:p>
            <a:r>
              <a:rPr lang="en-US" dirty="0" err="1"/>
              <a:t>store_app_id</a:t>
            </a:r>
            <a:r>
              <a:rPr lang="en-US" dirty="0"/>
              <a:t>,</a:t>
            </a:r>
          </a:p>
          <a:p>
            <a:r>
              <a:rPr lang="en-US" dirty="0" err="1"/>
              <a:t>reviewer_id</a:t>
            </a:r>
            <a:r>
              <a:rPr lang="en-US" dirty="0"/>
              <a:t>,</a:t>
            </a:r>
          </a:p>
          <a:p>
            <a:r>
              <a:rPr lang="en-US" dirty="0" err="1"/>
              <a:t>user_apple_id</a:t>
            </a:r>
            <a:r>
              <a:rPr lang="en-US" dirty="0"/>
              <a:t>,</a:t>
            </a:r>
          </a:p>
          <a:p>
            <a:r>
              <a:rPr lang="en-US" dirty="0" err="1"/>
              <a:t>review_id</a:t>
            </a:r>
            <a:r>
              <a:rPr lang="en-US" dirty="0"/>
              <a:t>,</a:t>
            </a:r>
          </a:p>
          <a:p>
            <a:r>
              <a:rPr lang="en-US" dirty="0"/>
              <a:t>title, body,</a:t>
            </a:r>
          </a:p>
          <a:p>
            <a:r>
              <a:rPr lang="en-US" dirty="0" err="1"/>
              <a:t>star_rating</a:t>
            </a:r>
            <a:r>
              <a:rPr lang="en-US" dirty="0"/>
              <a:t>,</a:t>
            </a:r>
          </a:p>
          <a:p>
            <a:r>
              <a:rPr lang="en-US" dirty="0"/>
              <a:t>date, </a:t>
            </a:r>
          </a:p>
          <a:p>
            <a:r>
              <a:rPr lang="en-US" dirty="0" err="1"/>
              <a:t>user_reviews_url</a:t>
            </a:r>
            <a:r>
              <a:rPr lang="en-US" dirty="0"/>
              <a:t>}</a:t>
            </a:r>
          </a:p>
        </p:txBody>
      </p:sp>
      <p:sp>
        <p:nvSpPr>
          <p:cNvPr id="23" name="Rectangle 22">
            <a:extLst>
              <a:ext uri="{FF2B5EF4-FFF2-40B4-BE49-F238E27FC236}">
                <a16:creationId xmlns:a16="http://schemas.microsoft.com/office/drawing/2014/main" id="{71755BA1-8C90-4901-8132-418AD0DF0CFA}"/>
              </a:ext>
            </a:extLst>
          </p:cNvPr>
          <p:cNvSpPr/>
          <p:nvPr/>
        </p:nvSpPr>
        <p:spPr>
          <a:xfrm>
            <a:off x="2370261" y="4688175"/>
            <a:ext cx="1533525" cy="1754326"/>
          </a:xfrm>
          <a:prstGeom prst="rect">
            <a:avLst/>
          </a:prstGeom>
        </p:spPr>
        <p:txBody>
          <a:bodyPr wrap="square">
            <a:spAutoFit/>
          </a:bodyPr>
          <a:lstStyle/>
          <a:p>
            <a:r>
              <a:rPr lang="en-US" dirty="0"/>
              <a:t>{ id,</a:t>
            </a:r>
          </a:p>
          <a:p>
            <a:r>
              <a:rPr lang="en-US" dirty="0" err="1"/>
              <a:t>store_app_id</a:t>
            </a:r>
            <a:r>
              <a:rPr lang="en-US" dirty="0"/>
              <a:t>,</a:t>
            </a:r>
          </a:p>
          <a:p>
            <a:r>
              <a:rPr lang="en-US" dirty="0" err="1"/>
              <a:t>app_name</a:t>
            </a:r>
            <a:r>
              <a:rPr lang="en-US" dirty="0"/>
              <a:t>,</a:t>
            </a:r>
          </a:p>
          <a:p>
            <a:r>
              <a:rPr lang="en-US" dirty="0" err="1"/>
              <a:t>rank_type</a:t>
            </a:r>
            <a:r>
              <a:rPr lang="en-US" dirty="0"/>
              <a:t>,</a:t>
            </a:r>
          </a:p>
          <a:p>
            <a:r>
              <a:rPr lang="en-US" dirty="0"/>
              <a:t>category,</a:t>
            </a:r>
          </a:p>
          <a:p>
            <a:r>
              <a:rPr lang="en-US" dirty="0"/>
              <a:t>rank, date}</a:t>
            </a:r>
          </a:p>
        </p:txBody>
      </p:sp>
    </p:spTree>
    <p:extLst>
      <p:ext uri="{BB962C8B-B14F-4D97-AF65-F5344CB8AC3E}">
        <p14:creationId xmlns:p14="http://schemas.microsoft.com/office/powerpoint/2010/main" val="2653605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B353F8D-E59D-40E2-92D0-190D2AD30AC5}"/>
              </a:ext>
            </a:extLst>
          </p:cNvPr>
          <p:cNvPicPr>
            <a:picLocks noChangeAspect="1"/>
          </p:cNvPicPr>
          <p:nvPr/>
        </p:nvPicPr>
        <p:blipFill>
          <a:blip r:embed="rId2"/>
          <a:stretch>
            <a:fillRect/>
          </a:stretch>
        </p:blipFill>
        <p:spPr>
          <a:xfrm>
            <a:off x="2612040" y="640081"/>
            <a:ext cx="8408754" cy="1805137"/>
          </a:xfrm>
          <a:prstGeom prst="rect">
            <a:avLst/>
          </a:prstGeom>
        </p:spPr>
      </p:pic>
      <p:pic>
        <p:nvPicPr>
          <p:cNvPr id="18" name="Picture 17">
            <a:extLst>
              <a:ext uri="{FF2B5EF4-FFF2-40B4-BE49-F238E27FC236}">
                <a16:creationId xmlns:a16="http://schemas.microsoft.com/office/drawing/2014/main" id="{4AA83AF9-25C7-4204-9C48-6CE007BFC019}"/>
              </a:ext>
            </a:extLst>
          </p:cNvPr>
          <p:cNvPicPr/>
          <p:nvPr/>
        </p:nvPicPr>
        <p:blipFill>
          <a:blip r:embed="rId3"/>
          <a:stretch>
            <a:fillRect/>
          </a:stretch>
        </p:blipFill>
        <p:spPr>
          <a:xfrm>
            <a:off x="2103120" y="3211982"/>
            <a:ext cx="5430385" cy="3005937"/>
          </a:xfrm>
          <a:prstGeom prst="rect">
            <a:avLst/>
          </a:prstGeom>
        </p:spPr>
      </p:pic>
      <p:pic>
        <p:nvPicPr>
          <p:cNvPr id="36" name="Picture 35">
            <a:extLst>
              <a:ext uri="{FF2B5EF4-FFF2-40B4-BE49-F238E27FC236}">
                <a16:creationId xmlns:a16="http://schemas.microsoft.com/office/drawing/2014/main" id="{B47238B5-F7A6-46EB-8810-3F722BE56D10}"/>
              </a:ext>
            </a:extLst>
          </p:cNvPr>
          <p:cNvPicPr/>
          <p:nvPr/>
        </p:nvPicPr>
        <p:blipFill>
          <a:blip r:embed="rId4"/>
          <a:stretch>
            <a:fillRect/>
          </a:stretch>
        </p:blipFill>
        <p:spPr>
          <a:xfrm>
            <a:off x="6816417" y="3211982"/>
            <a:ext cx="5202863" cy="3005937"/>
          </a:xfrm>
          <a:prstGeom prst="rect">
            <a:avLst/>
          </a:prstGeom>
        </p:spPr>
      </p:pic>
    </p:spTree>
    <p:extLst>
      <p:ext uri="{BB962C8B-B14F-4D97-AF65-F5344CB8AC3E}">
        <p14:creationId xmlns:p14="http://schemas.microsoft.com/office/powerpoint/2010/main" val="4166666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5D58C39-613C-4DEF-9F4E-6A0F8FA62C4C}"/>
              </a:ext>
            </a:extLst>
          </p:cNvPr>
          <p:cNvPicPr>
            <a:picLocks noChangeAspect="1"/>
          </p:cNvPicPr>
          <p:nvPr/>
        </p:nvPicPr>
        <p:blipFill>
          <a:blip r:embed="rId2"/>
          <a:stretch>
            <a:fillRect/>
          </a:stretch>
        </p:blipFill>
        <p:spPr>
          <a:xfrm>
            <a:off x="2631398" y="990791"/>
            <a:ext cx="8942760" cy="1368552"/>
          </a:xfrm>
          <a:prstGeom prst="rect">
            <a:avLst/>
          </a:prstGeom>
        </p:spPr>
      </p:pic>
      <p:pic>
        <p:nvPicPr>
          <p:cNvPr id="7" name="Picture 6">
            <a:extLst>
              <a:ext uri="{FF2B5EF4-FFF2-40B4-BE49-F238E27FC236}">
                <a16:creationId xmlns:a16="http://schemas.microsoft.com/office/drawing/2014/main" id="{E3940325-D099-418A-9044-8DC7EFE79A54}"/>
              </a:ext>
            </a:extLst>
          </p:cNvPr>
          <p:cNvPicPr/>
          <p:nvPr/>
        </p:nvPicPr>
        <p:blipFill>
          <a:blip r:embed="rId3"/>
          <a:stretch>
            <a:fillRect/>
          </a:stretch>
        </p:blipFill>
        <p:spPr>
          <a:xfrm>
            <a:off x="2108821" y="2960814"/>
            <a:ext cx="5108603" cy="2906395"/>
          </a:xfrm>
          <a:prstGeom prst="rect">
            <a:avLst/>
          </a:prstGeom>
        </p:spPr>
      </p:pic>
      <p:pic>
        <p:nvPicPr>
          <p:cNvPr id="8" name="Picture 7">
            <a:extLst>
              <a:ext uri="{FF2B5EF4-FFF2-40B4-BE49-F238E27FC236}">
                <a16:creationId xmlns:a16="http://schemas.microsoft.com/office/drawing/2014/main" id="{F2D06203-A49A-407F-B7E1-F5F41264E8EF}"/>
              </a:ext>
            </a:extLst>
          </p:cNvPr>
          <p:cNvPicPr/>
          <p:nvPr/>
        </p:nvPicPr>
        <p:blipFill>
          <a:blip r:embed="rId4"/>
          <a:stretch>
            <a:fillRect/>
          </a:stretch>
        </p:blipFill>
        <p:spPr>
          <a:xfrm>
            <a:off x="6800864" y="2960815"/>
            <a:ext cx="5295872" cy="2906395"/>
          </a:xfrm>
          <a:prstGeom prst="rect">
            <a:avLst/>
          </a:prstGeom>
        </p:spPr>
      </p:pic>
    </p:spTree>
    <p:extLst>
      <p:ext uri="{BB962C8B-B14F-4D97-AF65-F5344CB8AC3E}">
        <p14:creationId xmlns:p14="http://schemas.microsoft.com/office/powerpoint/2010/main" val="32146236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D8A2312-7703-4BB8-B72A-DE4EB6B95121}"/>
              </a:ext>
            </a:extLst>
          </p:cNvPr>
          <p:cNvPicPr>
            <a:picLocks noChangeAspect="1"/>
          </p:cNvPicPr>
          <p:nvPr/>
        </p:nvPicPr>
        <p:blipFill>
          <a:blip r:embed="rId2"/>
          <a:stretch>
            <a:fillRect/>
          </a:stretch>
        </p:blipFill>
        <p:spPr>
          <a:xfrm>
            <a:off x="2232263" y="349794"/>
            <a:ext cx="9315454" cy="1712686"/>
          </a:xfrm>
          <a:prstGeom prst="rect">
            <a:avLst/>
          </a:prstGeom>
        </p:spPr>
      </p:pic>
      <p:pic>
        <p:nvPicPr>
          <p:cNvPr id="9" name="Picture 8">
            <a:extLst>
              <a:ext uri="{FF2B5EF4-FFF2-40B4-BE49-F238E27FC236}">
                <a16:creationId xmlns:a16="http://schemas.microsoft.com/office/drawing/2014/main" id="{C4D39DF7-73EB-4E83-9A06-84765ED0F8BA}"/>
              </a:ext>
            </a:extLst>
          </p:cNvPr>
          <p:cNvPicPr/>
          <p:nvPr/>
        </p:nvPicPr>
        <p:blipFill>
          <a:blip r:embed="rId3"/>
          <a:stretch>
            <a:fillRect/>
          </a:stretch>
        </p:blipFill>
        <p:spPr>
          <a:xfrm>
            <a:off x="3190240" y="2412274"/>
            <a:ext cx="7701280" cy="3783874"/>
          </a:xfrm>
          <a:prstGeom prst="rect">
            <a:avLst/>
          </a:prstGeom>
        </p:spPr>
      </p:pic>
    </p:spTree>
    <p:extLst>
      <p:ext uri="{BB962C8B-B14F-4D97-AF65-F5344CB8AC3E}">
        <p14:creationId xmlns:p14="http://schemas.microsoft.com/office/powerpoint/2010/main" val="21689674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845F6CF-A16C-446A-A14E-11D5387C09B2}"/>
              </a:ext>
            </a:extLst>
          </p:cNvPr>
          <p:cNvPicPr>
            <a:picLocks noChangeAspect="1"/>
          </p:cNvPicPr>
          <p:nvPr/>
        </p:nvPicPr>
        <p:blipFill>
          <a:blip r:embed="rId2"/>
          <a:stretch>
            <a:fillRect/>
          </a:stretch>
        </p:blipFill>
        <p:spPr>
          <a:xfrm>
            <a:off x="2201783" y="557276"/>
            <a:ext cx="9448440" cy="1159763"/>
          </a:xfrm>
          <a:prstGeom prst="rect">
            <a:avLst/>
          </a:prstGeom>
        </p:spPr>
      </p:pic>
      <p:pic>
        <p:nvPicPr>
          <p:cNvPr id="8" name="Picture 7">
            <a:extLst>
              <a:ext uri="{FF2B5EF4-FFF2-40B4-BE49-F238E27FC236}">
                <a16:creationId xmlns:a16="http://schemas.microsoft.com/office/drawing/2014/main" id="{25791F9C-EB3B-4F05-A8C8-91E3E7BB2F61}"/>
              </a:ext>
            </a:extLst>
          </p:cNvPr>
          <p:cNvPicPr/>
          <p:nvPr/>
        </p:nvPicPr>
        <p:blipFill>
          <a:blip r:embed="rId3"/>
          <a:stretch>
            <a:fillRect/>
          </a:stretch>
        </p:blipFill>
        <p:spPr>
          <a:xfrm>
            <a:off x="2201783" y="2600007"/>
            <a:ext cx="5039995" cy="2938145"/>
          </a:xfrm>
          <a:prstGeom prst="rect">
            <a:avLst/>
          </a:prstGeom>
        </p:spPr>
      </p:pic>
      <p:pic>
        <p:nvPicPr>
          <p:cNvPr id="10" name="Picture 9">
            <a:extLst>
              <a:ext uri="{FF2B5EF4-FFF2-40B4-BE49-F238E27FC236}">
                <a16:creationId xmlns:a16="http://schemas.microsoft.com/office/drawing/2014/main" id="{58D37DF7-B1B7-4D96-8BE9-8E3187FE1685}"/>
              </a:ext>
            </a:extLst>
          </p:cNvPr>
          <p:cNvPicPr/>
          <p:nvPr/>
        </p:nvPicPr>
        <p:blipFill>
          <a:blip r:embed="rId4"/>
          <a:stretch>
            <a:fillRect/>
          </a:stretch>
        </p:blipFill>
        <p:spPr>
          <a:xfrm>
            <a:off x="6599172" y="2600007"/>
            <a:ext cx="5417806" cy="2938145"/>
          </a:xfrm>
          <a:prstGeom prst="rect">
            <a:avLst/>
          </a:prstGeom>
        </p:spPr>
      </p:pic>
    </p:spTree>
    <p:extLst>
      <p:ext uri="{BB962C8B-B14F-4D97-AF65-F5344CB8AC3E}">
        <p14:creationId xmlns:p14="http://schemas.microsoft.com/office/powerpoint/2010/main" val="2257327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5A2B3827-80B4-4FE0-A899-7818EFA8A3EA}"/>
              </a:ext>
            </a:extLst>
          </p:cNvPr>
          <p:cNvSpPr>
            <a:spLocks noGrp="1"/>
          </p:cNvSpPr>
          <p:nvPr>
            <p:ph type="title"/>
          </p:nvPr>
        </p:nvSpPr>
        <p:spPr>
          <a:xfrm>
            <a:off x="2298037" y="751206"/>
            <a:ext cx="9264043" cy="1164716"/>
          </a:xfrm>
        </p:spPr>
        <p:txBody>
          <a:bodyPr>
            <a:normAutofit fontScale="90000"/>
          </a:bodyPr>
          <a:lstStyle/>
          <a:p>
            <a:r>
              <a:rPr lang="en-US" b="1" dirty="0">
                <a:latin typeface="Times New Roman" panose="02020603050405020304" pitchFamily="18" charset="0"/>
                <a:cs typeface="Times New Roman" panose="02020603050405020304" pitchFamily="18" charset="0"/>
              </a:rPr>
              <a:t>Goal </a:t>
            </a:r>
            <a:br>
              <a:rPr lang="en-US" b="1" dirty="0">
                <a:latin typeface="Times New Roman" panose="02020603050405020304" pitchFamily="18" charset="0"/>
                <a:cs typeface="Times New Roman" panose="02020603050405020304" pitchFamily="18" charset="0"/>
              </a:rPr>
            </a:br>
            <a:endParaRPr lang="en-IN" dirty="0"/>
          </a:p>
        </p:txBody>
      </p:sp>
      <p:sp>
        <p:nvSpPr>
          <p:cNvPr id="12" name="Content Placeholder 2">
            <a:extLst>
              <a:ext uri="{FF2B5EF4-FFF2-40B4-BE49-F238E27FC236}">
                <a16:creationId xmlns:a16="http://schemas.microsoft.com/office/drawing/2014/main" id="{9A2C237A-22D8-4594-8EF7-441967C3898B}"/>
              </a:ext>
            </a:extLst>
          </p:cNvPr>
          <p:cNvSpPr>
            <a:spLocks noGrp="1"/>
          </p:cNvSpPr>
          <p:nvPr>
            <p:ph idx="1"/>
          </p:nvPr>
        </p:nvSpPr>
        <p:spPr>
          <a:xfrm>
            <a:off x="2298037" y="2211705"/>
            <a:ext cx="9264043" cy="3823335"/>
          </a:xfrm>
        </p:spPr>
        <p:txBody>
          <a:bodyPr/>
          <a:lstStyle/>
          <a:p>
            <a:r>
              <a:rPr lang="en-US" dirty="0">
                <a:latin typeface="Times New Roman" panose="02020603050405020304" pitchFamily="18" charset="0"/>
                <a:cs typeface="Times New Roman" panose="02020603050405020304" pitchFamily="18" charset="0"/>
              </a:rPr>
              <a:t>To understand the iOS dataset, analyze the database, prepare a variety of metrics and then design the front page of iOS app for a given business and for a given reviewer</a:t>
            </a:r>
          </a:p>
          <a:p>
            <a:endParaRPr lang="en-IN" dirty="0"/>
          </a:p>
        </p:txBody>
      </p:sp>
    </p:spTree>
    <p:extLst>
      <p:ext uri="{BB962C8B-B14F-4D97-AF65-F5344CB8AC3E}">
        <p14:creationId xmlns:p14="http://schemas.microsoft.com/office/powerpoint/2010/main" val="37757672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17EBA7B-4CF0-492E-A185-64975B44C8F0}"/>
              </a:ext>
            </a:extLst>
          </p:cNvPr>
          <p:cNvSpPr/>
          <p:nvPr/>
        </p:nvSpPr>
        <p:spPr>
          <a:xfrm>
            <a:off x="3048000" y="324118"/>
            <a:ext cx="6096000" cy="5509200"/>
          </a:xfrm>
          <a:prstGeom prst="rect">
            <a:avLst/>
          </a:prstGeom>
        </p:spPr>
        <p:txBody>
          <a:bodyPr>
            <a:spAutoFit/>
          </a:bodyPr>
          <a:lstStyle/>
          <a:p>
            <a:pPr marL="285750" indent="-285750">
              <a:buFont typeface="Wingdings" panose="05000000000000000000" pitchFamily="2" charset="2"/>
              <a:buChar char="Ø"/>
            </a:pPr>
            <a:r>
              <a:rPr lang="en-US" sz="1600" b="1" dirty="0">
                <a:effectLst/>
                <a:latin typeface="Times New Roman" panose="02020603050405020304" pitchFamily="18" charset="0"/>
                <a:ea typeface="Calibri" panose="020F0502020204030204" pitchFamily="34" charset="0"/>
              </a:rPr>
              <a:t>Data Cleaning:</a:t>
            </a:r>
            <a:endParaRPr lang="en-US" sz="1600" dirty="0">
              <a:latin typeface="Times New Roman" panose="02020603050405020304" pitchFamily="18" charset="0"/>
              <a:ea typeface="Calibri" panose="020F0502020204030204" pitchFamily="34" charset="0"/>
            </a:endParaRPr>
          </a:p>
          <a:p>
            <a:r>
              <a:rPr lang="en-US" sz="1600" b="1" dirty="0">
                <a:effectLst/>
                <a:latin typeface="Times New Roman" panose="02020603050405020304" pitchFamily="18" charset="0"/>
                <a:ea typeface="Calibri" panose="020F0502020204030204" pitchFamily="34" charset="0"/>
              </a:rPr>
              <a:t> </a:t>
            </a:r>
            <a:endParaRPr lang="en-US" sz="1600" dirty="0">
              <a:latin typeface="Times New Roman" panose="02020603050405020304" pitchFamily="18" charset="0"/>
              <a:ea typeface="Calibri" panose="020F0502020204030204" pitchFamily="34" charset="0"/>
            </a:endParaRPr>
          </a:p>
          <a:p>
            <a:r>
              <a:rPr lang="en-US" sz="1600" dirty="0">
                <a:latin typeface="Times New Roman" panose="02020603050405020304" pitchFamily="18" charset="0"/>
                <a:ea typeface="Calibri" panose="020F0502020204030204" pitchFamily="34" charset="0"/>
              </a:rPr>
              <a:t>MATCH (</a:t>
            </a:r>
            <a:r>
              <a:rPr lang="en-US" sz="1600" dirty="0" err="1">
                <a:latin typeface="Times New Roman" panose="02020603050405020304" pitchFamily="18" charset="0"/>
                <a:ea typeface="Calibri" panose="020F0502020204030204" pitchFamily="34" charset="0"/>
              </a:rPr>
              <a:t>a:App</a:t>
            </a:r>
            <a:r>
              <a:rPr lang="en-US" sz="1600" dirty="0">
                <a:latin typeface="Times New Roman" panose="02020603050405020304" pitchFamily="18" charset="0"/>
                <a:ea typeface="Calibri" panose="020F0502020204030204" pitchFamily="34" charset="0"/>
              </a:rPr>
              <a:t>)</a:t>
            </a:r>
          </a:p>
          <a:p>
            <a:r>
              <a:rPr lang="en-US" sz="1600" dirty="0">
                <a:latin typeface="Times New Roman" panose="02020603050405020304" pitchFamily="18" charset="0"/>
                <a:ea typeface="Calibri" panose="020F0502020204030204" pitchFamily="34" charset="0"/>
              </a:rPr>
              <a:t>WITH </a:t>
            </a:r>
            <a:r>
              <a:rPr lang="en-US" sz="1600" dirty="0" err="1">
                <a:latin typeface="Times New Roman" panose="02020603050405020304" pitchFamily="18" charset="0"/>
                <a:ea typeface="Calibri" panose="020F0502020204030204" pitchFamily="34" charset="0"/>
              </a:rPr>
              <a:t>a.store_app_id</a:t>
            </a:r>
            <a:r>
              <a:rPr lang="en-US" sz="1600" dirty="0">
                <a:latin typeface="Times New Roman" panose="02020603050405020304" pitchFamily="18" charset="0"/>
                <a:ea typeface="Calibri" panose="020F0502020204030204" pitchFamily="34" charset="0"/>
              </a:rPr>
              <a:t> AS </a:t>
            </a:r>
            <a:r>
              <a:rPr lang="en-US" sz="1600" dirty="0" err="1">
                <a:latin typeface="Times New Roman" panose="02020603050405020304" pitchFamily="18" charset="0"/>
                <a:ea typeface="Calibri" panose="020F0502020204030204" pitchFamily="34" charset="0"/>
              </a:rPr>
              <a:t>appID</a:t>
            </a:r>
            <a:r>
              <a:rPr lang="en-US" sz="1600" dirty="0">
                <a:latin typeface="Times New Roman" panose="02020603050405020304" pitchFamily="18" charset="0"/>
                <a:ea typeface="Calibri" panose="020F0502020204030204" pitchFamily="34" charset="0"/>
              </a:rPr>
              <a:t>, COLLECT(a) AS apps</a:t>
            </a:r>
          </a:p>
          <a:p>
            <a:r>
              <a:rPr lang="en-US" sz="1600" dirty="0">
                <a:latin typeface="Times New Roman" panose="02020603050405020304" pitchFamily="18" charset="0"/>
                <a:ea typeface="Calibri" panose="020F0502020204030204" pitchFamily="34" charset="0"/>
              </a:rPr>
              <a:t>WHERE size(apps) &gt; 1</a:t>
            </a:r>
          </a:p>
          <a:p>
            <a:r>
              <a:rPr lang="en-US" sz="1600" dirty="0">
                <a:latin typeface="Times New Roman" panose="02020603050405020304" pitchFamily="18" charset="0"/>
                <a:ea typeface="Calibri" panose="020F0502020204030204" pitchFamily="34" charset="0"/>
              </a:rPr>
              <a:t>FOREACH (a in tail(apps) | DELETE a)</a:t>
            </a:r>
          </a:p>
          <a:p>
            <a:r>
              <a:rPr lang="en-US" sz="1600" dirty="0">
                <a:latin typeface="Times New Roman" panose="02020603050405020304" pitchFamily="18" charset="0"/>
                <a:ea typeface="Calibri" panose="020F0502020204030204" pitchFamily="34" charset="0"/>
              </a:rPr>
              <a:t> </a:t>
            </a:r>
          </a:p>
          <a:p>
            <a:r>
              <a:rPr lang="en-US" sz="1600" dirty="0">
                <a:latin typeface="Times New Roman" panose="02020603050405020304" pitchFamily="18" charset="0"/>
                <a:ea typeface="Calibri" panose="020F0502020204030204" pitchFamily="34" charset="0"/>
              </a:rPr>
              <a:t>MATCH (</a:t>
            </a:r>
            <a:r>
              <a:rPr lang="en-US" sz="1600" dirty="0" err="1">
                <a:latin typeface="Times New Roman" panose="02020603050405020304" pitchFamily="18" charset="0"/>
                <a:ea typeface="Calibri" panose="020F0502020204030204" pitchFamily="34" charset="0"/>
              </a:rPr>
              <a:t>ar:App_rank</a:t>
            </a:r>
            <a:r>
              <a:rPr lang="en-US" sz="1600" dirty="0">
                <a:latin typeface="Times New Roman" panose="02020603050405020304" pitchFamily="18" charset="0"/>
                <a:ea typeface="Calibri" panose="020F0502020204030204" pitchFamily="34" charset="0"/>
              </a:rPr>
              <a:t>)</a:t>
            </a:r>
          </a:p>
          <a:p>
            <a:r>
              <a:rPr lang="en-US" sz="1600" dirty="0">
                <a:latin typeface="Times New Roman" panose="02020603050405020304" pitchFamily="18" charset="0"/>
                <a:ea typeface="Calibri" panose="020F0502020204030204" pitchFamily="34" charset="0"/>
              </a:rPr>
              <a:t>WITH </a:t>
            </a:r>
            <a:r>
              <a:rPr lang="en-US" sz="1600" dirty="0" err="1">
                <a:latin typeface="Times New Roman" panose="02020603050405020304" pitchFamily="18" charset="0"/>
                <a:ea typeface="Calibri" panose="020F0502020204030204" pitchFamily="34" charset="0"/>
              </a:rPr>
              <a:t>ar.store_app_id</a:t>
            </a:r>
            <a:r>
              <a:rPr lang="en-US" sz="1600" dirty="0">
                <a:latin typeface="Times New Roman" panose="02020603050405020304" pitchFamily="18" charset="0"/>
                <a:ea typeface="Calibri" panose="020F0502020204030204" pitchFamily="34" charset="0"/>
              </a:rPr>
              <a:t> AS </a:t>
            </a:r>
            <a:r>
              <a:rPr lang="en-US" sz="1600" dirty="0" err="1">
                <a:latin typeface="Times New Roman" panose="02020603050405020304" pitchFamily="18" charset="0"/>
                <a:ea typeface="Calibri" panose="020F0502020204030204" pitchFamily="34" charset="0"/>
              </a:rPr>
              <a:t>appID</a:t>
            </a:r>
            <a:r>
              <a:rPr lang="en-US" sz="1600" dirty="0">
                <a:latin typeface="Times New Roman" panose="02020603050405020304" pitchFamily="18" charset="0"/>
                <a:ea typeface="Calibri" panose="020F0502020204030204" pitchFamily="34" charset="0"/>
              </a:rPr>
              <a:t>, COLLECT(</a:t>
            </a:r>
            <a:r>
              <a:rPr lang="en-US" sz="1600" dirty="0" err="1">
                <a:latin typeface="Times New Roman" panose="02020603050405020304" pitchFamily="18" charset="0"/>
                <a:ea typeface="Calibri" panose="020F0502020204030204" pitchFamily="34" charset="0"/>
              </a:rPr>
              <a:t>ar</a:t>
            </a:r>
            <a:r>
              <a:rPr lang="en-US" sz="1600" dirty="0">
                <a:latin typeface="Times New Roman" panose="02020603050405020304" pitchFamily="18" charset="0"/>
                <a:ea typeface="Calibri" panose="020F0502020204030204" pitchFamily="34" charset="0"/>
              </a:rPr>
              <a:t>) AS apps</a:t>
            </a:r>
          </a:p>
          <a:p>
            <a:r>
              <a:rPr lang="en-US" sz="1600" dirty="0">
                <a:latin typeface="Times New Roman" panose="02020603050405020304" pitchFamily="18" charset="0"/>
                <a:ea typeface="Calibri" panose="020F0502020204030204" pitchFamily="34" charset="0"/>
              </a:rPr>
              <a:t>WHERE size(apps) &gt; 1</a:t>
            </a:r>
          </a:p>
          <a:p>
            <a:r>
              <a:rPr lang="en-US" sz="1600" dirty="0">
                <a:latin typeface="Times New Roman" panose="02020603050405020304" pitchFamily="18" charset="0"/>
                <a:ea typeface="Calibri" panose="020F0502020204030204" pitchFamily="34" charset="0"/>
              </a:rPr>
              <a:t>FOREACH (</a:t>
            </a:r>
            <a:r>
              <a:rPr lang="en-US" sz="1600" dirty="0" err="1">
                <a:latin typeface="Times New Roman" panose="02020603050405020304" pitchFamily="18" charset="0"/>
                <a:ea typeface="Calibri" panose="020F0502020204030204" pitchFamily="34" charset="0"/>
              </a:rPr>
              <a:t>ar</a:t>
            </a:r>
            <a:r>
              <a:rPr lang="en-US" sz="1600" dirty="0">
                <a:latin typeface="Times New Roman" panose="02020603050405020304" pitchFamily="18" charset="0"/>
                <a:ea typeface="Calibri" panose="020F0502020204030204" pitchFamily="34" charset="0"/>
              </a:rPr>
              <a:t> in tail(apps) | DELETE </a:t>
            </a:r>
            <a:r>
              <a:rPr lang="en-US" sz="1600" dirty="0" err="1">
                <a:latin typeface="Times New Roman" panose="02020603050405020304" pitchFamily="18" charset="0"/>
                <a:ea typeface="Calibri" panose="020F0502020204030204" pitchFamily="34" charset="0"/>
              </a:rPr>
              <a:t>ar</a:t>
            </a:r>
            <a:r>
              <a:rPr lang="en-US" sz="1600" dirty="0">
                <a:latin typeface="Times New Roman" panose="02020603050405020304" pitchFamily="18" charset="0"/>
                <a:ea typeface="Calibri" panose="020F0502020204030204" pitchFamily="34" charset="0"/>
              </a:rPr>
              <a:t>)</a:t>
            </a:r>
          </a:p>
          <a:p>
            <a:r>
              <a:rPr lang="en-US" sz="1600" dirty="0">
                <a:latin typeface="Times New Roman" panose="02020603050405020304" pitchFamily="18" charset="0"/>
                <a:ea typeface="Calibri" panose="020F0502020204030204" pitchFamily="34" charset="0"/>
              </a:rPr>
              <a:t> </a:t>
            </a:r>
          </a:p>
          <a:p>
            <a:r>
              <a:rPr lang="en-US" sz="1600" dirty="0">
                <a:latin typeface="Times New Roman" panose="02020603050405020304" pitchFamily="18" charset="0"/>
                <a:ea typeface="Calibri" panose="020F0502020204030204" pitchFamily="34" charset="0"/>
              </a:rPr>
              <a:t>MATCH (</a:t>
            </a:r>
            <a:r>
              <a:rPr lang="en-US" sz="1600" dirty="0" err="1">
                <a:latin typeface="Times New Roman" panose="02020603050405020304" pitchFamily="18" charset="0"/>
                <a:ea typeface="Calibri" panose="020F0502020204030204" pitchFamily="34" charset="0"/>
              </a:rPr>
              <a:t>r:Reviewer</a:t>
            </a:r>
            <a:r>
              <a:rPr lang="en-US" sz="1600" dirty="0">
                <a:latin typeface="Times New Roman" panose="02020603050405020304" pitchFamily="18" charset="0"/>
                <a:ea typeface="Calibri" panose="020F0502020204030204" pitchFamily="34" charset="0"/>
              </a:rPr>
              <a:t>)</a:t>
            </a:r>
          </a:p>
          <a:p>
            <a:r>
              <a:rPr lang="en-US" sz="1600" dirty="0">
                <a:latin typeface="Times New Roman" panose="02020603050405020304" pitchFamily="18" charset="0"/>
                <a:ea typeface="Calibri" panose="020F0502020204030204" pitchFamily="34" charset="0"/>
              </a:rPr>
              <a:t>WITH </a:t>
            </a:r>
            <a:r>
              <a:rPr lang="en-US" sz="1600" dirty="0" err="1">
                <a:latin typeface="Times New Roman" panose="02020603050405020304" pitchFamily="18" charset="0"/>
                <a:ea typeface="Calibri" panose="020F0502020204030204" pitchFamily="34" charset="0"/>
              </a:rPr>
              <a:t>r.reviewer_id</a:t>
            </a:r>
            <a:r>
              <a:rPr lang="en-US" sz="1600" dirty="0">
                <a:latin typeface="Times New Roman" panose="02020603050405020304" pitchFamily="18" charset="0"/>
                <a:ea typeface="Calibri" panose="020F0502020204030204" pitchFamily="34" charset="0"/>
              </a:rPr>
              <a:t> AS </a:t>
            </a:r>
            <a:r>
              <a:rPr lang="en-US" sz="1600" dirty="0" err="1">
                <a:latin typeface="Times New Roman" panose="02020603050405020304" pitchFamily="18" charset="0"/>
                <a:ea typeface="Calibri" panose="020F0502020204030204" pitchFamily="34" charset="0"/>
              </a:rPr>
              <a:t>reviewerID</a:t>
            </a:r>
            <a:r>
              <a:rPr lang="en-US" sz="1600" dirty="0">
                <a:latin typeface="Times New Roman" panose="02020603050405020304" pitchFamily="18" charset="0"/>
                <a:ea typeface="Calibri" panose="020F0502020204030204" pitchFamily="34" charset="0"/>
              </a:rPr>
              <a:t>, COLLECT(r) AS reviewers</a:t>
            </a:r>
          </a:p>
          <a:p>
            <a:r>
              <a:rPr lang="en-US" sz="1600" dirty="0">
                <a:latin typeface="Times New Roman" panose="02020603050405020304" pitchFamily="18" charset="0"/>
                <a:ea typeface="Calibri" panose="020F0502020204030204" pitchFamily="34" charset="0"/>
              </a:rPr>
              <a:t>WHERE size(reviewers) &gt; 1</a:t>
            </a:r>
          </a:p>
          <a:p>
            <a:r>
              <a:rPr lang="en-US" sz="1600" dirty="0">
                <a:latin typeface="Times New Roman" panose="02020603050405020304" pitchFamily="18" charset="0"/>
                <a:ea typeface="Calibri" panose="020F0502020204030204" pitchFamily="34" charset="0"/>
              </a:rPr>
              <a:t>FOREACH (r in tail(reviewers) | DELETE r</a:t>
            </a:r>
          </a:p>
          <a:p>
            <a:r>
              <a:rPr lang="en-US" sz="1600" dirty="0">
                <a:latin typeface="Times New Roman" panose="02020603050405020304" pitchFamily="18" charset="0"/>
                <a:ea typeface="Calibri" panose="020F0502020204030204" pitchFamily="34" charset="0"/>
              </a:rPr>
              <a:t> </a:t>
            </a:r>
          </a:p>
          <a:p>
            <a:endParaRPr lang="en-US" sz="1600" dirty="0">
              <a:latin typeface="Times New Roman" panose="02020603050405020304" pitchFamily="18" charset="0"/>
              <a:ea typeface="Calibri" panose="020F0502020204030204" pitchFamily="34" charset="0"/>
            </a:endParaRPr>
          </a:p>
          <a:p>
            <a:endParaRPr lang="en-US" sz="1600" dirty="0">
              <a:latin typeface="Times New Roman" panose="02020603050405020304" pitchFamily="18" charset="0"/>
              <a:ea typeface="Calibri" panose="020F0502020204030204" pitchFamily="34" charset="0"/>
            </a:endParaRPr>
          </a:p>
          <a:p>
            <a:pPr marL="285750" indent="-285750">
              <a:buFont typeface="Wingdings" panose="05000000000000000000" pitchFamily="2" charset="2"/>
              <a:buChar char="Ø"/>
            </a:pPr>
            <a:r>
              <a:rPr lang="en-US" sz="1600" b="1" dirty="0">
                <a:latin typeface="Times New Roman" panose="02020603050405020304" pitchFamily="18" charset="0"/>
                <a:ea typeface="Calibri" panose="020F0502020204030204" pitchFamily="34" charset="0"/>
              </a:rPr>
              <a:t>Relationships</a:t>
            </a:r>
            <a:endParaRPr lang="en-US" sz="1600" dirty="0">
              <a:latin typeface="Times New Roman" panose="02020603050405020304" pitchFamily="18" charset="0"/>
              <a:ea typeface="Calibri" panose="020F0502020204030204" pitchFamily="34" charset="0"/>
            </a:endParaRPr>
          </a:p>
          <a:p>
            <a:r>
              <a:rPr lang="en-US" sz="1600" dirty="0">
                <a:latin typeface="Times New Roman" panose="02020603050405020304" pitchFamily="18" charset="0"/>
                <a:ea typeface="Calibri" panose="020F0502020204030204" pitchFamily="34" charset="0"/>
              </a:rPr>
              <a:t>Interactions between nodes are termed as relationships. In our graph model, we have included four types of relationships</a:t>
            </a:r>
          </a:p>
        </p:txBody>
      </p:sp>
    </p:spTree>
    <p:extLst>
      <p:ext uri="{BB962C8B-B14F-4D97-AF65-F5344CB8AC3E}">
        <p14:creationId xmlns:p14="http://schemas.microsoft.com/office/powerpoint/2010/main" val="23626077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D28878D-F5BA-41FA-9208-601A33807E7F}"/>
              </a:ext>
            </a:extLst>
          </p:cNvPr>
          <p:cNvPicPr>
            <a:picLocks noChangeAspect="1"/>
          </p:cNvPicPr>
          <p:nvPr/>
        </p:nvPicPr>
        <p:blipFill>
          <a:blip r:embed="rId2"/>
          <a:stretch>
            <a:fillRect/>
          </a:stretch>
        </p:blipFill>
        <p:spPr>
          <a:xfrm>
            <a:off x="3392170" y="429767"/>
            <a:ext cx="7220982" cy="2322957"/>
          </a:xfrm>
          <a:prstGeom prst="rect">
            <a:avLst/>
          </a:prstGeom>
        </p:spPr>
      </p:pic>
      <p:pic>
        <p:nvPicPr>
          <p:cNvPr id="12" name="Picture 11">
            <a:extLst>
              <a:ext uri="{FF2B5EF4-FFF2-40B4-BE49-F238E27FC236}">
                <a16:creationId xmlns:a16="http://schemas.microsoft.com/office/drawing/2014/main" id="{2E4BB1F5-71CB-495B-8E1E-DFC2D2106BB7}"/>
              </a:ext>
            </a:extLst>
          </p:cNvPr>
          <p:cNvPicPr/>
          <p:nvPr/>
        </p:nvPicPr>
        <p:blipFill>
          <a:blip r:embed="rId3"/>
          <a:stretch>
            <a:fillRect/>
          </a:stretch>
        </p:blipFill>
        <p:spPr>
          <a:xfrm>
            <a:off x="3392170" y="2937827"/>
            <a:ext cx="7294880" cy="3301048"/>
          </a:xfrm>
          <a:prstGeom prst="rect">
            <a:avLst/>
          </a:prstGeom>
        </p:spPr>
      </p:pic>
    </p:spTree>
    <p:extLst>
      <p:ext uri="{BB962C8B-B14F-4D97-AF65-F5344CB8AC3E}">
        <p14:creationId xmlns:p14="http://schemas.microsoft.com/office/powerpoint/2010/main" val="13699071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090B773-BBCB-4457-9223-CAE261775AF1}"/>
              </a:ext>
            </a:extLst>
          </p:cNvPr>
          <p:cNvPicPr/>
          <p:nvPr/>
        </p:nvPicPr>
        <p:blipFill>
          <a:blip r:embed="rId2"/>
          <a:stretch>
            <a:fillRect/>
          </a:stretch>
        </p:blipFill>
        <p:spPr>
          <a:xfrm>
            <a:off x="3301787" y="2843610"/>
            <a:ext cx="6935232" cy="3589465"/>
          </a:xfrm>
          <a:prstGeom prst="rect">
            <a:avLst/>
          </a:prstGeom>
        </p:spPr>
      </p:pic>
      <p:pic>
        <p:nvPicPr>
          <p:cNvPr id="5" name="Picture 4">
            <a:extLst>
              <a:ext uri="{FF2B5EF4-FFF2-40B4-BE49-F238E27FC236}">
                <a16:creationId xmlns:a16="http://schemas.microsoft.com/office/drawing/2014/main" id="{C80D72CE-D87E-45A1-9538-C419E974CD38}"/>
              </a:ext>
            </a:extLst>
          </p:cNvPr>
          <p:cNvPicPr>
            <a:picLocks noChangeAspect="1"/>
          </p:cNvPicPr>
          <p:nvPr/>
        </p:nvPicPr>
        <p:blipFill>
          <a:blip r:embed="rId3"/>
          <a:stretch>
            <a:fillRect/>
          </a:stretch>
        </p:blipFill>
        <p:spPr>
          <a:xfrm>
            <a:off x="3042256" y="397486"/>
            <a:ext cx="7454293" cy="2048638"/>
          </a:xfrm>
          <a:prstGeom prst="rect">
            <a:avLst/>
          </a:prstGeom>
        </p:spPr>
      </p:pic>
    </p:spTree>
    <p:extLst>
      <p:ext uri="{BB962C8B-B14F-4D97-AF65-F5344CB8AC3E}">
        <p14:creationId xmlns:p14="http://schemas.microsoft.com/office/powerpoint/2010/main" val="40298391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08766F4-1C91-47FB-9FD0-87AF80577BF2}"/>
              </a:ext>
            </a:extLst>
          </p:cNvPr>
          <p:cNvPicPr>
            <a:picLocks noChangeAspect="1"/>
          </p:cNvPicPr>
          <p:nvPr/>
        </p:nvPicPr>
        <p:blipFill>
          <a:blip r:embed="rId2"/>
          <a:stretch>
            <a:fillRect/>
          </a:stretch>
        </p:blipFill>
        <p:spPr>
          <a:xfrm>
            <a:off x="2742168" y="445769"/>
            <a:ext cx="7703568" cy="2249805"/>
          </a:xfrm>
          <a:prstGeom prst="rect">
            <a:avLst/>
          </a:prstGeom>
        </p:spPr>
      </p:pic>
      <p:pic>
        <p:nvPicPr>
          <p:cNvPr id="7" name="Picture 6">
            <a:extLst>
              <a:ext uri="{FF2B5EF4-FFF2-40B4-BE49-F238E27FC236}">
                <a16:creationId xmlns:a16="http://schemas.microsoft.com/office/drawing/2014/main" id="{BD07047D-3061-4E67-B5F6-E696786D2211}"/>
              </a:ext>
            </a:extLst>
          </p:cNvPr>
          <p:cNvPicPr/>
          <p:nvPr/>
        </p:nvPicPr>
        <p:blipFill>
          <a:blip r:embed="rId3"/>
          <a:stretch>
            <a:fillRect/>
          </a:stretch>
        </p:blipFill>
        <p:spPr>
          <a:xfrm>
            <a:off x="3115587" y="3002280"/>
            <a:ext cx="6883718" cy="3444240"/>
          </a:xfrm>
          <a:prstGeom prst="rect">
            <a:avLst/>
          </a:prstGeom>
        </p:spPr>
      </p:pic>
    </p:spTree>
    <p:extLst>
      <p:ext uri="{BB962C8B-B14F-4D97-AF65-F5344CB8AC3E}">
        <p14:creationId xmlns:p14="http://schemas.microsoft.com/office/powerpoint/2010/main" val="2730548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08766F4-1C91-47FB-9FD0-87AF80577BF2}"/>
              </a:ext>
            </a:extLst>
          </p:cNvPr>
          <p:cNvPicPr>
            <a:picLocks noChangeAspect="1"/>
          </p:cNvPicPr>
          <p:nvPr/>
        </p:nvPicPr>
        <p:blipFill>
          <a:blip r:embed="rId2"/>
          <a:stretch>
            <a:fillRect/>
          </a:stretch>
        </p:blipFill>
        <p:spPr>
          <a:xfrm>
            <a:off x="2742168" y="445769"/>
            <a:ext cx="7703568" cy="2249805"/>
          </a:xfrm>
          <a:prstGeom prst="rect">
            <a:avLst/>
          </a:prstGeom>
        </p:spPr>
      </p:pic>
      <p:pic>
        <p:nvPicPr>
          <p:cNvPr id="7" name="Picture 6">
            <a:extLst>
              <a:ext uri="{FF2B5EF4-FFF2-40B4-BE49-F238E27FC236}">
                <a16:creationId xmlns:a16="http://schemas.microsoft.com/office/drawing/2014/main" id="{BD07047D-3061-4E67-B5F6-E696786D2211}"/>
              </a:ext>
            </a:extLst>
          </p:cNvPr>
          <p:cNvPicPr/>
          <p:nvPr/>
        </p:nvPicPr>
        <p:blipFill>
          <a:blip r:embed="rId3"/>
          <a:stretch>
            <a:fillRect/>
          </a:stretch>
        </p:blipFill>
        <p:spPr>
          <a:xfrm>
            <a:off x="3115587" y="3002280"/>
            <a:ext cx="6883718" cy="3444240"/>
          </a:xfrm>
          <a:prstGeom prst="rect">
            <a:avLst/>
          </a:prstGeom>
        </p:spPr>
      </p:pic>
    </p:spTree>
    <p:extLst>
      <p:ext uri="{BB962C8B-B14F-4D97-AF65-F5344CB8AC3E}">
        <p14:creationId xmlns:p14="http://schemas.microsoft.com/office/powerpoint/2010/main" val="22431821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2F19B711-C590-44D1-9AA8-9F143B0ED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C0C79CF2-6A1C-4636-84CE-ABB2BE191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7A5D17DF-AD65-402C-A95C-F13C770C9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42A71083-F469-446F-AA52-76302AB0E1FA}"/>
              </a:ext>
            </a:extLst>
          </p:cNvPr>
          <p:cNvPicPr/>
          <p:nvPr/>
        </p:nvPicPr>
        <p:blipFill>
          <a:blip r:embed="rId2"/>
          <a:stretch>
            <a:fillRect/>
          </a:stretch>
        </p:blipFill>
        <p:spPr>
          <a:xfrm>
            <a:off x="4892717" y="2026775"/>
            <a:ext cx="6154124" cy="3602500"/>
          </a:xfrm>
          <a:prstGeom prst="rect">
            <a:avLst/>
          </a:prstGeom>
        </p:spPr>
      </p:pic>
      <p:sp>
        <p:nvSpPr>
          <p:cNvPr id="6" name="Rectangle 5">
            <a:extLst>
              <a:ext uri="{FF2B5EF4-FFF2-40B4-BE49-F238E27FC236}">
                <a16:creationId xmlns:a16="http://schemas.microsoft.com/office/drawing/2014/main" id="{1938CBC4-A7A8-4FB4-9631-6B82AA21EBCA}"/>
              </a:ext>
            </a:extLst>
          </p:cNvPr>
          <p:cNvSpPr/>
          <p:nvPr/>
        </p:nvSpPr>
        <p:spPr>
          <a:xfrm>
            <a:off x="1145159" y="1688978"/>
            <a:ext cx="3048000" cy="4278094"/>
          </a:xfrm>
          <a:prstGeom prst="rect">
            <a:avLst/>
          </a:prstGeom>
        </p:spPr>
        <p:txBody>
          <a:bodyPr wrap="square">
            <a:spAutoFit/>
          </a:bodyPr>
          <a:lstStyle/>
          <a:p>
            <a:r>
              <a:rPr lang="en-US" sz="1600" b="1" dirty="0">
                <a:latin typeface="Times New Roman" panose="02020603050405020304" pitchFamily="18" charset="0"/>
                <a:ea typeface="Calibri" panose="020F0502020204030204" pitchFamily="34" charset="0"/>
              </a:rPr>
              <a:t>First Query –</a:t>
            </a:r>
            <a:endParaRPr lang="en-US" sz="1600" dirty="0">
              <a:latin typeface="Times New Roman" panose="02020603050405020304" pitchFamily="18" charset="0"/>
              <a:ea typeface="Calibri" panose="020F0502020204030204" pitchFamily="34" charset="0"/>
            </a:endParaRPr>
          </a:p>
          <a:p>
            <a:r>
              <a:rPr lang="en-US" sz="1600" dirty="0">
                <a:latin typeface="Times New Roman" panose="02020603050405020304" pitchFamily="18" charset="0"/>
                <a:ea typeface="Calibri" panose="020F0502020204030204" pitchFamily="34" charset="0"/>
              </a:rPr>
              <a:t>Reviewers sometimes review as a mob (reviewing the common set of apps). Do you find this behavior in this dataset? Run the queries and derive the results??</a:t>
            </a:r>
          </a:p>
          <a:p>
            <a:r>
              <a:rPr lang="en-US" sz="1600" dirty="0">
                <a:latin typeface="Times New Roman" panose="02020603050405020304" pitchFamily="18" charset="0"/>
                <a:ea typeface="Calibri" panose="020F0502020204030204" pitchFamily="34" charset="0"/>
              </a:rPr>
              <a:t> </a:t>
            </a:r>
          </a:p>
          <a:p>
            <a:r>
              <a:rPr lang="en-US" sz="1600" dirty="0">
                <a:latin typeface="Times New Roman" panose="02020603050405020304" pitchFamily="18" charset="0"/>
                <a:ea typeface="Calibri" panose="020F0502020204030204" pitchFamily="34" charset="0"/>
              </a:rPr>
              <a:t>MATCH (</a:t>
            </a:r>
            <a:r>
              <a:rPr lang="en-US" sz="1600" dirty="0" err="1">
                <a:latin typeface="Times New Roman" panose="02020603050405020304" pitchFamily="18" charset="0"/>
                <a:ea typeface="Calibri" panose="020F0502020204030204" pitchFamily="34" charset="0"/>
              </a:rPr>
              <a:t>rev:Reviewer</a:t>
            </a:r>
            <a:r>
              <a:rPr lang="en-US" sz="1600" dirty="0">
                <a:latin typeface="Times New Roman" panose="02020603050405020304" pitchFamily="18" charset="0"/>
                <a:ea typeface="Calibri" panose="020F0502020204030204" pitchFamily="34" charset="0"/>
              </a:rPr>
              <a:t>) - [ ] -&gt; (:Review) - [ ] -&gt; (</a:t>
            </a:r>
            <a:r>
              <a:rPr lang="en-US" sz="1600" dirty="0" err="1">
                <a:latin typeface="Times New Roman" panose="02020603050405020304" pitchFamily="18" charset="0"/>
                <a:ea typeface="Calibri" panose="020F0502020204030204" pitchFamily="34" charset="0"/>
              </a:rPr>
              <a:t>a:App</a:t>
            </a:r>
            <a:r>
              <a:rPr lang="en-US" sz="1600" dirty="0">
                <a:latin typeface="Times New Roman" panose="02020603050405020304" pitchFamily="18" charset="0"/>
                <a:ea typeface="Calibri" panose="020F0502020204030204" pitchFamily="34" charset="0"/>
              </a:rPr>
              <a:t>)</a:t>
            </a:r>
          </a:p>
          <a:p>
            <a:r>
              <a:rPr lang="en-US" sz="1600" dirty="0">
                <a:latin typeface="Times New Roman" panose="02020603050405020304" pitchFamily="18" charset="0"/>
                <a:ea typeface="Calibri" panose="020F0502020204030204" pitchFamily="34" charset="0"/>
              </a:rPr>
              <a:t>WITH rev, COLLECT(</a:t>
            </a:r>
            <a:r>
              <a:rPr lang="en-US" sz="1600" dirty="0" err="1">
                <a:latin typeface="Times New Roman" panose="02020603050405020304" pitchFamily="18" charset="0"/>
                <a:ea typeface="Calibri" panose="020F0502020204030204" pitchFamily="34" charset="0"/>
              </a:rPr>
              <a:t>a.store_app_id</a:t>
            </a:r>
            <a:r>
              <a:rPr lang="en-US" sz="1600" dirty="0">
                <a:latin typeface="Times New Roman" panose="02020603050405020304" pitchFamily="18" charset="0"/>
                <a:ea typeface="Calibri" panose="020F0502020204030204" pitchFamily="34" charset="0"/>
              </a:rPr>
              <a:t>) AS </a:t>
            </a:r>
            <a:r>
              <a:rPr lang="en-US" sz="1600" dirty="0" err="1">
                <a:latin typeface="Times New Roman" panose="02020603050405020304" pitchFamily="18" charset="0"/>
                <a:ea typeface="Calibri" panose="020F0502020204030204" pitchFamily="34" charset="0"/>
              </a:rPr>
              <a:t>common_prods</a:t>
            </a:r>
            <a:endParaRPr lang="en-US" sz="1600" dirty="0">
              <a:latin typeface="Times New Roman" panose="02020603050405020304" pitchFamily="18" charset="0"/>
              <a:ea typeface="Calibri" panose="020F0502020204030204" pitchFamily="34" charset="0"/>
            </a:endParaRPr>
          </a:p>
          <a:p>
            <a:r>
              <a:rPr lang="en-US" sz="1600" dirty="0">
                <a:latin typeface="Times New Roman" panose="02020603050405020304" pitchFamily="18" charset="0"/>
                <a:ea typeface="Calibri" panose="020F0502020204030204" pitchFamily="34" charset="0"/>
              </a:rPr>
              <a:t>WITH </a:t>
            </a:r>
            <a:r>
              <a:rPr lang="en-US" sz="1600" dirty="0" err="1">
                <a:latin typeface="Times New Roman" panose="02020603050405020304" pitchFamily="18" charset="0"/>
                <a:ea typeface="Calibri" panose="020F0502020204030204" pitchFamily="34" charset="0"/>
              </a:rPr>
              <a:t>common_prods</a:t>
            </a:r>
            <a:r>
              <a:rPr lang="en-US" sz="1600" dirty="0">
                <a:latin typeface="Times New Roman" panose="02020603050405020304" pitchFamily="18" charset="0"/>
                <a:ea typeface="Calibri" panose="020F0502020204030204" pitchFamily="34" charset="0"/>
              </a:rPr>
              <a:t>, COLLECT(</a:t>
            </a:r>
            <a:r>
              <a:rPr lang="en-US" sz="1600" dirty="0" err="1">
                <a:latin typeface="Times New Roman" panose="02020603050405020304" pitchFamily="18" charset="0"/>
                <a:ea typeface="Calibri" panose="020F0502020204030204" pitchFamily="34" charset="0"/>
              </a:rPr>
              <a:t>rev.reviewer_id</a:t>
            </a:r>
            <a:r>
              <a:rPr lang="en-US" sz="1600" dirty="0">
                <a:latin typeface="Times New Roman" panose="02020603050405020304" pitchFamily="18" charset="0"/>
                <a:ea typeface="Calibri" panose="020F0502020204030204" pitchFamily="34" charset="0"/>
              </a:rPr>
              <a:t>) as author</a:t>
            </a:r>
          </a:p>
          <a:p>
            <a:r>
              <a:rPr lang="en-US" sz="1600" dirty="0">
                <a:latin typeface="Times New Roman" panose="02020603050405020304" pitchFamily="18" charset="0"/>
                <a:ea typeface="Calibri" panose="020F0502020204030204" pitchFamily="34" charset="0"/>
              </a:rPr>
              <a:t>WHERE SIZE(author) &gt; 1</a:t>
            </a:r>
          </a:p>
          <a:p>
            <a:r>
              <a:rPr lang="en-US" sz="1600" dirty="0">
                <a:latin typeface="Times New Roman" panose="02020603050405020304" pitchFamily="18" charset="0"/>
                <a:ea typeface="Calibri" panose="020F0502020204030204" pitchFamily="34" charset="0"/>
              </a:rPr>
              <a:t>RETURN </a:t>
            </a:r>
            <a:r>
              <a:rPr lang="en-US" sz="1600" dirty="0" err="1">
                <a:latin typeface="Times New Roman" panose="02020603050405020304" pitchFamily="18" charset="0"/>
                <a:ea typeface="Calibri" panose="020F0502020204030204" pitchFamily="34" charset="0"/>
              </a:rPr>
              <a:t>common_prods</a:t>
            </a:r>
            <a:r>
              <a:rPr lang="en-US" sz="1600" dirty="0">
                <a:latin typeface="Times New Roman" panose="02020603050405020304" pitchFamily="18" charset="0"/>
                <a:ea typeface="Calibri" panose="020F0502020204030204" pitchFamily="34" charset="0"/>
              </a:rPr>
              <a:t>, author</a:t>
            </a:r>
          </a:p>
        </p:txBody>
      </p:sp>
      <p:sp>
        <p:nvSpPr>
          <p:cNvPr id="9" name="Rectangle 8">
            <a:extLst>
              <a:ext uri="{FF2B5EF4-FFF2-40B4-BE49-F238E27FC236}">
                <a16:creationId xmlns:a16="http://schemas.microsoft.com/office/drawing/2014/main" id="{EE80C7E9-2B07-4B34-B1E3-7AC23E4BF6AC}"/>
              </a:ext>
            </a:extLst>
          </p:cNvPr>
          <p:cNvSpPr/>
          <p:nvPr/>
        </p:nvSpPr>
        <p:spPr>
          <a:xfrm>
            <a:off x="985564" y="981557"/>
            <a:ext cx="2491644" cy="400110"/>
          </a:xfrm>
          <a:prstGeom prst="rect">
            <a:avLst/>
          </a:prstGeom>
        </p:spPr>
        <p:txBody>
          <a:bodyPr wrap="none">
            <a:spAutoFit/>
          </a:bodyPr>
          <a:lstStyle/>
          <a:p>
            <a:pPr algn="ctr"/>
            <a:r>
              <a:rPr lang="en-US" sz="2000" b="1" dirty="0">
                <a:solidFill>
                  <a:schemeClr val="tx1">
                    <a:lumMod val="95000"/>
                    <a:lumOff val="5000"/>
                  </a:schemeClr>
                </a:solidFill>
                <a:latin typeface="Times New Roman" panose="02020603050405020304" pitchFamily="18" charset="0"/>
                <a:ea typeface="Calibri" panose="020F0502020204030204" pitchFamily="34" charset="0"/>
              </a:rPr>
              <a:t>Neo4j Data Analytics</a:t>
            </a:r>
            <a:endParaRPr lang="en-US" sz="2000" b="1" dirty="0">
              <a:solidFill>
                <a:schemeClr val="tx1">
                  <a:lumMod val="95000"/>
                  <a:lumOff val="5000"/>
                </a:schemeClr>
              </a:solidFill>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14939097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2F19B711-C590-44D1-9AA8-9F143B0ED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C0C79CF2-6A1C-4636-84CE-ABB2BE191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7A5D17DF-AD65-402C-A95C-F13C770C9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6BDCFB4-DC86-4D6F-91DE-F87E056E67D5}"/>
              </a:ext>
            </a:extLst>
          </p:cNvPr>
          <p:cNvSpPr/>
          <p:nvPr/>
        </p:nvSpPr>
        <p:spPr>
          <a:xfrm>
            <a:off x="1110952" y="1997839"/>
            <a:ext cx="2533650" cy="2862322"/>
          </a:xfrm>
          <a:prstGeom prst="rect">
            <a:avLst/>
          </a:prstGeom>
        </p:spPr>
        <p:txBody>
          <a:bodyPr wrap="square">
            <a:spAutoFit/>
          </a:bodyPr>
          <a:lstStyle/>
          <a:p>
            <a:r>
              <a:rPr lang="en-US" b="1" dirty="0">
                <a:latin typeface="Times New Roman" panose="02020603050405020304" pitchFamily="18" charset="0"/>
                <a:ea typeface="Calibri" panose="020F0502020204030204" pitchFamily="34" charset="0"/>
              </a:rPr>
              <a:t>Second Query – </a:t>
            </a:r>
          </a:p>
          <a:p>
            <a:endParaRPr lang="en-US" dirty="0">
              <a:latin typeface="Times New Roman" panose="02020603050405020304" pitchFamily="18" charset="0"/>
              <a:ea typeface="Calibri" panose="020F0502020204030204" pitchFamily="34" charset="0"/>
            </a:endParaRPr>
          </a:p>
          <a:p>
            <a:r>
              <a:rPr lang="en-US" dirty="0">
                <a:latin typeface="Times New Roman" panose="02020603050405020304" pitchFamily="18" charset="0"/>
                <a:ea typeface="Calibri" panose="020F0502020204030204" pitchFamily="34" charset="0"/>
              </a:rPr>
              <a:t>Match (</a:t>
            </a:r>
            <a:r>
              <a:rPr lang="en-US" dirty="0" err="1">
                <a:latin typeface="Times New Roman" panose="02020603050405020304" pitchFamily="18" charset="0"/>
                <a:ea typeface="Calibri" panose="020F0502020204030204" pitchFamily="34" charset="0"/>
              </a:rPr>
              <a:t>r:Review</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belong_to</a:t>
            </a:r>
            <a:r>
              <a:rPr lang="en-US" dirty="0">
                <a:latin typeface="Times New Roman" panose="02020603050405020304" pitchFamily="18" charset="0"/>
                <a:ea typeface="Calibri" panose="020F0502020204030204" pitchFamily="34" charset="0"/>
              </a:rPr>
              <a:t>] -&gt; (</a:t>
            </a:r>
            <a:r>
              <a:rPr lang="en-US" dirty="0" err="1">
                <a:latin typeface="Times New Roman" panose="02020603050405020304" pitchFamily="18" charset="0"/>
                <a:ea typeface="Calibri" panose="020F0502020204030204" pitchFamily="34" charset="0"/>
              </a:rPr>
              <a:t>a:App_rank</a:t>
            </a:r>
            <a:r>
              <a:rPr lang="en-US" dirty="0">
                <a:latin typeface="Times New Roman" panose="02020603050405020304" pitchFamily="18" charset="0"/>
                <a:ea typeface="Calibri" panose="020F0502020204030204" pitchFamily="34" charset="0"/>
              </a:rPr>
              <a:t>) with </a:t>
            </a:r>
            <a:r>
              <a:rPr lang="en-US" dirty="0" err="1">
                <a:latin typeface="Times New Roman" panose="02020603050405020304" pitchFamily="18" charset="0"/>
                <a:ea typeface="Calibri" panose="020F0502020204030204" pitchFamily="34" charset="0"/>
              </a:rPr>
              <a:t>a,avg</a:t>
            </a:r>
            <a:r>
              <a:rPr lang="en-US" dirty="0">
                <a:latin typeface="Times New Roman" panose="02020603050405020304" pitchFamily="18" charset="0"/>
                <a:ea typeface="Calibri" panose="020F0502020204030204" pitchFamily="34" charset="0"/>
              </a:rPr>
              <a:t>(</a:t>
            </a:r>
            <a:r>
              <a:rPr lang="en-US" dirty="0" err="1">
                <a:latin typeface="Times New Roman" panose="02020603050405020304" pitchFamily="18" charset="0"/>
                <a:ea typeface="Calibri" panose="020F0502020204030204" pitchFamily="34" charset="0"/>
              </a:rPr>
              <a:t>toInteger</a:t>
            </a:r>
            <a:r>
              <a:rPr lang="en-US" dirty="0">
                <a:latin typeface="Times New Roman" panose="02020603050405020304" pitchFamily="18" charset="0"/>
                <a:ea typeface="Calibri" panose="020F0502020204030204" pitchFamily="34" charset="0"/>
              </a:rPr>
              <a:t>(</a:t>
            </a:r>
            <a:r>
              <a:rPr lang="en-US" dirty="0" err="1">
                <a:latin typeface="Times New Roman" panose="02020603050405020304" pitchFamily="18" charset="0"/>
                <a:ea typeface="Calibri" panose="020F0502020204030204" pitchFamily="34" charset="0"/>
              </a:rPr>
              <a:t>r.star_rating</a:t>
            </a:r>
            <a:r>
              <a:rPr lang="en-US" dirty="0">
                <a:latin typeface="Times New Roman" panose="02020603050405020304" pitchFamily="18" charset="0"/>
                <a:ea typeface="Calibri" panose="020F0502020204030204" pitchFamily="34" charset="0"/>
              </a:rPr>
              <a:t>)) as a1 return </a:t>
            </a:r>
            <a:r>
              <a:rPr lang="en-US" dirty="0" err="1">
                <a:latin typeface="Times New Roman" panose="02020603050405020304" pitchFamily="18" charset="0"/>
                <a:ea typeface="Calibri" panose="020F0502020204030204" pitchFamily="34" charset="0"/>
              </a:rPr>
              <a:t>a.category</a:t>
            </a:r>
            <a:r>
              <a:rPr lang="en-US" dirty="0">
                <a:latin typeface="Times New Roman" panose="02020603050405020304" pitchFamily="18" charset="0"/>
                <a:ea typeface="Calibri" panose="020F0502020204030204" pitchFamily="34" charset="0"/>
              </a:rPr>
              <a:t> as Category, </a:t>
            </a:r>
            <a:r>
              <a:rPr lang="en-US" dirty="0" err="1">
                <a:latin typeface="Times New Roman" panose="02020603050405020304" pitchFamily="18" charset="0"/>
                <a:ea typeface="Calibri" panose="020F0502020204030204" pitchFamily="34" charset="0"/>
              </a:rPr>
              <a:t>stDevp</a:t>
            </a:r>
            <a:r>
              <a:rPr lang="en-US" dirty="0">
                <a:latin typeface="Times New Roman" panose="02020603050405020304" pitchFamily="18" charset="0"/>
                <a:ea typeface="Calibri" panose="020F0502020204030204" pitchFamily="34" charset="0"/>
              </a:rPr>
              <a:t>(a1) as </a:t>
            </a:r>
            <a:r>
              <a:rPr lang="en-US" dirty="0" err="1">
                <a:latin typeface="Times New Roman" panose="02020603050405020304" pitchFamily="18" charset="0"/>
                <a:ea typeface="Calibri" panose="020F0502020204030204" pitchFamily="34" charset="0"/>
              </a:rPr>
              <a:t>Standard_Deviation</a:t>
            </a:r>
            <a:endParaRPr lang="en-US" dirty="0">
              <a:latin typeface="Times New Roman" panose="02020603050405020304" pitchFamily="18" charset="0"/>
              <a:ea typeface="Calibri" panose="020F0502020204030204" pitchFamily="34" charset="0"/>
            </a:endParaRPr>
          </a:p>
        </p:txBody>
      </p:sp>
      <p:pic>
        <p:nvPicPr>
          <p:cNvPr id="10" name="Picture 9">
            <a:extLst>
              <a:ext uri="{FF2B5EF4-FFF2-40B4-BE49-F238E27FC236}">
                <a16:creationId xmlns:a16="http://schemas.microsoft.com/office/drawing/2014/main" id="{52340AF4-4BCB-4F1C-97AB-54B7646F916C}"/>
              </a:ext>
            </a:extLst>
          </p:cNvPr>
          <p:cNvPicPr/>
          <p:nvPr/>
        </p:nvPicPr>
        <p:blipFill>
          <a:blip r:embed="rId2"/>
          <a:stretch>
            <a:fillRect/>
          </a:stretch>
        </p:blipFill>
        <p:spPr>
          <a:xfrm>
            <a:off x="4325111" y="1536432"/>
            <a:ext cx="6542913" cy="3785136"/>
          </a:xfrm>
          <a:prstGeom prst="rect">
            <a:avLst/>
          </a:prstGeom>
        </p:spPr>
      </p:pic>
    </p:spTree>
    <p:extLst>
      <p:ext uri="{BB962C8B-B14F-4D97-AF65-F5344CB8AC3E}">
        <p14:creationId xmlns:p14="http://schemas.microsoft.com/office/powerpoint/2010/main" val="15590022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9F33DAB-1952-409B-B657-5620FC9AEB89}"/>
              </a:ext>
            </a:extLst>
          </p:cNvPr>
          <p:cNvSpPr txBox="1"/>
          <p:nvPr/>
        </p:nvSpPr>
        <p:spPr>
          <a:xfrm>
            <a:off x="84930" y="2074362"/>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800" dirty="0">
                <a:solidFill>
                  <a:schemeClr val="bg1"/>
                </a:solidFill>
              </a:rPr>
              <a:t>SAS Analytics</a:t>
            </a:r>
          </a:p>
        </p:txBody>
      </p:sp>
      <p:pic>
        <p:nvPicPr>
          <p:cNvPr id="9" name="Picture 8">
            <a:extLst>
              <a:ext uri="{FF2B5EF4-FFF2-40B4-BE49-F238E27FC236}">
                <a16:creationId xmlns:a16="http://schemas.microsoft.com/office/drawing/2014/main" id="{FBDF9C10-002D-4482-B08F-0C45CDFC5E01}"/>
              </a:ext>
            </a:extLst>
          </p:cNvPr>
          <p:cNvPicPr>
            <a:picLocks noChangeAspect="1"/>
          </p:cNvPicPr>
          <p:nvPr/>
        </p:nvPicPr>
        <p:blipFill>
          <a:blip r:embed="rId2"/>
          <a:stretch>
            <a:fillRect/>
          </a:stretch>
        </p:blipFill>
        <p:spPr>
          <a:xfrm>
            <a:off x="3238162" y="2354545"/>
            <a:ext cx="8216407" cy="2148907"/>
          </a:xfrm>
          <a:prstGeom prst="rect">
            <a:avLst/>
          </a:prstGeom>
        </p:spPr>
      </p:pic>
      <p:sp>
        <p:nvSpPr>
          <p:cNvPr id="2" name="Rectangle 1">
            <a:extLst>
              <a:ext uri="{FF2B5EF4-FFF2-40B4-BE49-F238E27FC236}">
                <a16:creationId xmlns:a16="http://schemas.microsoft.com/office/drawing/2014/main" id="{92C11BF6-CB8B-44B6-A338-1DBCB4813F06}"/>
              </a:ext>
            </a:extLst>
          </p:cNvPr>
          <p:cNvSpPr/>
          <p:nvPr/>
        </p:nvSpPr>
        <p:spPr>
          <a:xfrm>
            <a:off x="5507639" y="5825609"/>
            <a:ext cx="4153701" cy="369332"/>
          </a:xfrm>
          <a:prstGeom prst="rect">
            <a:avLst/>
          </a:prstGeom>
        </p:spPr>
        <p:txBody>
          <a:bodyPr wrap="none">
            <a:spAutoFit/>
          </a:bodyPr>
          <a:lstStyle/>
          <a:p>
            <a:r>
              <a:rPr lang="en-US" dirty="0"/>
              <a:t>Above model is for predicting fake reviews</a:t>
            </a:r>
          </a:p>
        </p:txBody>
      </p:sp>
    </p:spTree>
    <p:extLst>
      <p:ext uri="{BB962C8B-B14F-4D97-AF65-F5344CB8AC3E}">
        <p14:creationId xmlns:p14="http://schemas.microsoft.com/office/powerpoint/2010/main" val="33092389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9F33DAB-1952-409B-B657-5620FC9AEB89}"/>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800" dirty="0">
                <a:solidFill>
                  <a:schemeClr val="bg1"/>
                </a:solidFill>
              </a:rPr>
              <a:t>STEP 1: Text Parsing</a:t>
            </a:r>
          </a:p>
        </p:txBody>
      </p:sp>
      <p:pic>
        <p:nvPicPr>
          <p:cNvPr id="6" name="Picture 5">
            <a:extLst>
              <a:ext uri="{FF2B5EF4-FFF2-40B4-BE49-F238E27FC236}">
                <a16:creationId xmlns:a16="http://schemas.microsoft.com/office/drawing/2014/main" id="{3AF9E1D4-83DF-404C-B972-318BBE715188}"/>
              </a:ext>
            </a:extLst>
          </p:cNvPr>
          <p:cNvPicPr/>
          <p:nvPr/>
        </p:nvPicPr>
        <p:blipFill>
          <a:blip r:embed="rId2" r:link="rId3">
            <a:extLst>
              <a:ext uri="{28A0092B-C50C-407E-A947-70E740481C1C}">
                <a14:useLocalDpi xmlns:a14="http://schemas.microsoft.com/office/drawing/2010/main" val="0"/>
              </a:ext>
            </a:extLst>
          </a:blip>
          <a:stretch>
            <a:fillRect/>
          </a:stretch>
        </p:blipFill>
        <p:spPr bwMode="auto">
          <a:xfrm>
            <a:off x="4032514" y="1546433"/>
            <a:ext cx="7125016" cy="3972195"/>
          </a:xfrm>
          <a:prstGeom prst="rect">
            <a:avLst/>
          </a:prstGeom>
          <a:noFill/>
        </p:spPr>
      </p:pic>
      <p:sp>
        <p:nvSpPr>
          <p:cNvPr id="8" name="TextBox 7">
            <a:extLst>
              <a:ext uri="{FF2B5EF4-FFF2-40B4-BE49-F238E27FC236}">
                <a16:creationId xmlns:a16="http://schemas.microsoft.com/office/drawing/2014/main" id="{B0CAAAB8-2FC7-4448-9302-F7EF4F36CA92}"/>
              </a:ext>
            </a:extLst>
          </p:cNvPr>
          <p:cNvSpPr txBox="1"/>
          <p:nvPr/>
        </p:nvSpPr>
        <p:spPr>
          <a:xfrm>
            <a:off x="3801906" y="173052"/>
            <a:ext cx="7355624" cy="1200329"/>
          </a:xfrm>
          <a:prstGeom prst="rect">
            <a:avLst/>
          </a:prstGeom>
          <a:noFill/>
        </p:spPr>
        <p:txBody>
          <a:bodyPr wrap="square" rtlCol="0">
            <a:spAutoFit/>
          </a:bodyPr>
          <a:lstStyle/>
          <a:p>
            <a:pPr marL="285750" indent="-285750" algn="ctr">
              <a:buFont typeface="Arial" panose="020B0604020202020204" pitchFamily="34" charset="0"/>
              <a:buChar char="•"/>
            </a:pPr>
            <a:r>
              <a:rPr lang="en-US" dirty="0"/>
              <a:t>We parsed through the whole dataset and found out the words that were irrelevant for analysis. </a:t>
            </a:r>
          </a:p>
          <a:p>
            <a:pPr marL="285750" indent="-285750" algn="ctr">
              <a:buFont typeface="Arial" panose="020B0604020202020204" pitchFamily="34" charset="0"/>
              <a:buChar char="•"/>
            </a:pPr>
            <a:r>
              <a:rPr lang="en-US" dirty="0"/>
              <a:t>So, in order to process our data, text parsing pallet helped us reduce our dataset by removing those type of words.</a:t>
            </a:r>
          </a:p>
        </p:txBody>
      </p:sp>
      <p:sp>
        <p:nvSpPr>
          <p:cNvPr id="3" name="Rectangle 2">
            <a:extLst>
              <a:ext uri="{FF2B5EF4-FFF2-40B4-BE49-F238E27FC236}">
                <a16:creationId xmlns:a16="http://schemas.microsoft.com/office/drawing/2014/main" id="{584804D6-5D1D-4BE1-AFC9-7298161816E6}"/>
              </a:ext>
            </a:extLst>
          </p:cNvPr>
          <p:cNvSpPr/>
          <p:nvPr/>
        </p:nvSpPr>
        <p:spPr>
          <a:xfrm>
            <a:off x="2135491" y="5761618"/>
            <a:ext cx="9934575" cy="923330"/>
          </a:xfrm>
          <a:prstGeom prst="rect">
            <a:avLst/>
          </a:prstGeom>
        </p:spPr>
        <p:txBody>
          <a:bodyPr wrap="square">
            <a:spAutoFit/>
          </a:bodyPr>
          <a:lstStyle/>
          <a:p>
            <a:pPr algn="ctr"/>
            <a:r>
              <a:rPr lang="en-US" dirty="0"/>
              <a:t>We analyze the details of documents such as most frequently occurring term, the number of documents it has occurred in, the terms that are rarely used etc.</a:t>
            </a:r>
          </a:p>
          <a:p>
            <a:pPr algn="ctr"/>
            <a:r>
              <a:rPr lang="en-US" dirty="0"/>
              <a:t>Example - The most frequently used terms- Good, Great, nice etc.</a:t>
            </a:r>
          </a:p>
        </p:txBody>
      </p:sp>
    </p:spTree>
    <p:extLst>
      <p:ext uri="{BB962C8B-B14F-4D97-AF65-F5344CB8AC3E}">
        <p14:creationId xmlns:p14="http://schemas.microsoft.com/office/powerpoint/2010/main" val="41186050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9F33DAB-1952-409B-B657-5620FC9AEB89}"/>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kern="1200" dirty="0">
                <a:solidFill>
                  <a:srgbClr val="FFFFFF"/>
                </a:solidFill>
                <a:latin typeface="+mj-lt"/>
                <a:ea typeface="+mj-ea"/>
                <a:cs typeface="+mj-cs"/>
              </a:rPr>
              <a:t>STEP 2: Text Filter</a:t>
            </a:r>
          </a:p>
        </p:txBody>
      </p:sp>
      <p:pic>
        <p:nvPicPr>
          <p:cNvPr id="9" name="Picture 8">
            <a:extLst>
              <a:ext uri="{FF2B5EF4-FFF2-40B4-BE49-F238E27FC236}">
                <a16:creationId xmlns:a16="http://schemas.microsoft.com/office/drawing/2014/main" id="{BF934226-30F2-4466-BC7A-FEF8BDEB3925}"/>
              </a:ext>
            </a:extLst>
          </p:cNvPr>
          <p:cNvPicPr/>
          <p:nvPr/>
        </p:nvPicPr>
        <p:blipFill>
          <a:blip r:embed="rId2" r:link="rId3">
            <a:extLst>
              <a:ext uri="{28A0092B-C50C-407E-A947-70E740481C1C}">
                <a14:useLocalDpi xmlns:a14="http://schemas.microsoft.com/office/drawing/2010/main" val="0"/>
              </a:ext>
            </a:extLst>
          </a:blip>
          <a:stretch>
            <a:fillRect/>
          </a:stretch>
        </p:blipFill>
        <p:spPr bwMode="auto">
          <a:xfrm>
            <a:off x="4114800" y="1132701"/>
            <a:ext cx="7437119" cy="3982224"/>
          </a:xfrm>
          <a:prstGeom prst="rect">
            <a:avLst/>
          </a:prstGeom>
          <a:noFill/>
        </p:spPr>
      </p:pic>
      <p:sp>
        <p:nvSpPr>
          <p:cNvPr id="3" name="Rectangle 2">
            <a:extLst>
              <a:ext uri="{FF2B5EF4-FFF2-40B4-BE49-F238E27FC236}">
                <a16:creationId xmlns:a16="http://schemas.microsoft.com/office/drawing/2014/main" id="{2E4D479F-9A05-438B-AF67-495480002071}"/>
              </a:ext>
            </a:extLst>
          </p:cNvPr>
          <p:cNvSpPr/>
          <p:nvPr/>
        </p:nvSpPr>
        <p:spPr>
          <a:xfrm>
            <a:off x="2238375" y="243185"/>
            <a:ext cx="9772650" cy="646331"/>
          </a:xfrm>
          <a:prstGeom prst="rect">
            <a:avLst/>
          </a:prstGeom>
        </p:spPr>
        <p:txBody>
          <a:bodyPr wrap="square">
            <a:spAutoFit/>
          </a:bodyPr>
          <a:lstStyle/>
          <a:p>
            <a:pPr algn="ctr"/>
            <a:r>
              <a:rPr lang="en-US" dirty="0"/>
              <a:t>The text filter node is added to the text parsing node and is used to reduce the number of parsed terms to eliminate the extra information which is not useful for our purpose.</a:t>
            </a:r>
          </a:p>
        </p:txBody>
      </p:sp>
      <p:sp>
        <p:nvSpPr>
          <p:cNvPr id="5" name="Rectangle 4">
            <a:extLst>
              <a:ext uri="{FF2B5EF4-FFF2-40B4-BE49-F238E27FC236}">
                <a16:creationId xmlns:a16="http://schemas.microsoft.com/office/drawing/2014/main" id="{8E386B4B-8626-40D3-8AB5-BB91DDD3E4C1}"/>
              </a:ext>
            </a:extLst>
          </p:cNvPr>
          <p:cNvSpPr/>
          <p:nvPr/>
        </p:nvSpPr>
        <p:spPr>
          <a:xfrm>
            <a:off x="2238375" y="5594598"/>
            <a:ext cx="9313544" cy="646331"/>
          </a:xfrm>
          <a:prstGeom prst="rect">
            <a:avLst/>
          </a:prstGeom>
        </p:spPr>
        <p:txBody>
          <a:bodyPr wrap="square">
            <a:spAutoFit/>
          </a:bodyPr>
          <a:lstStyle/>
          <a:p>
            <a:pPr algn="ctr"/>
            <a:r>
              <a:rPr lang="en-US" dirty="0"/>
              <a:t>From the results, we can determine details like terms dropped, for example Much, Just, new, all, Same, many etc. are dropped as these terms have zero weight.</a:t>
            </a:r>
          </a:p>
        </p:txBody>
      </p:sp>
    </p:spTree>
    <p:extLst>
      <p:ext uri="{BB962C8B-B14F-4D97-AF65-F5344CB8AC3E}">
        <p14:creationId xmlns:p14="http://schemas.microsoft.com/office/powerpoint/2010/main" val="424675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9FC1826-AF90-41CD-AD61-A2276C2CF6C0}"/>
              </a:ext>
            </a:extLst>
          </p:cNvPr>
          <p:cNvSpPr/>
          <p:nvPr/>
        </p:nvSpPr>
        <p:spPr>
          <a:xfrm>
            <a:off x="2388735" y="1736229"/>
            <a:ext cx="9428086" cy="3385542"/>
          </a:xfrm>
          <a:prstGeom prst="rect">
            <a:avLst/>
          </a:prstGeom>
        </p:spPr>
        <p:txBody>
          <a:bodyPr wrap="square">
            <a:spAutoFit/>
          </a:bodyPr>
          <a:lstStyle/>
          <a:p>
            <a:pPr lvl="8"/>
            <a:r>
              <a:rPr lang="en-US" sz="3000" b="1" dirty="0">
                <a:latin typeface="Times New Roman" panose="02020603050405020304" pitchFamily="18" charset="0"/>
                <a:cs typeface="Times New Roman" panose="02020603050405020304" pitchFamily="18" charset="0"/>
              </a:rPr>
              <a:t>Solution</a:t>
            </a:r>
          </a:p>
          <a:p>
            <a:pPr lvl="8"/>
            <a:endParaRPr lang="en-US" sz="30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Our solution focuses on providing advance analytics from iOS data to help existing users and business owners </a:t>
            </a: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We want to enable users to figure out few interesting trends and most happening places using iOS data. </a:t>
            </a: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We want to enable existing business owners to improve their services using analytics so that they can make important decisions regarding business expansion in new cities, countries. </a:t>
            </a:r>
          </a:p>
        </p:txBody>
      </p:sp>
    </p:spTree>
    <p:extLst>
      <p:ext uri="{BB962C8B-B14F-4D97-AF65-F5344CB8AC3E}">
        <p14:creationId xmlns:p14="http://schemas.microsoft.com/office/powerpoint/2010/main" val="11633121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9F33DAB-1952-409B-B657-5620FC9AEB89}"/>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kern="1200" dirty="0">
                <a:solidFill>
                  <a:srgbClr val="FFFFFF"/>
                </a:solidFill>
                <a:latin typeface="+mj-lt"/>
                <a:ea typeface="+mj-ea"/>
                <a:cs typeface="+mj-cs"/>
              </a:rPr>
              <a:t>STEP 3: Text Cluster</a:t>
            </a:r>
          </a:p>
        </p:txBody>
      </p:sp>
      <p:pic>
        <p:nvPicPr>
          <p:cNvPr id="2" name="Picture 1">
            <a:extLst>
              <a:ext uri="{FF2B5EF4-FFF2-40B4-BE49-F238E27FC236}">
                <a16:creationId xmlns:a16="http://schemas.microsoft.com/office/drawing/2014/main" id="{1E15DF4E-FF87-4269-85C5-8A4F23A3C169}"/>
              </a:ext>
            </a:extLst>
          </p:cNvPr>
          <p:cNvPicPr>
            <a:picLocks noChangeAspect="1"/>
          </p:cNvPicPr>
          <p:nvPr/>
        </p:nvPicPr>
        <p:blipFill>
          <a:blip r:embed="rId2"/>
          <a:stretch>
            <a:fillRect/>
          </a:stretch>
        </p:blipFill>
        <p:spPr>
          <a:xfrm>
            <a:off x="4032514" y="1343135"/>
            <a:ext cx="7298795" cy="4171729"/>
          </a:xfrm>
          <a:prstGeom prst="rect">
            <a:avLst/>
          </a:prstGeom>
        </p:spPr>
      </p:pic>
      <p:sp>
        <p:nvSpPr>
          <p:cNvPr id="3" name="Rectangle 2">
            <a:extLst>
              <a:ext uri="{FF2B5EF4-FFF2-40B4-BE49-F238E27FC236}">
                <a16:creationId xmlns:a16="http://schemas.microsoft.com/office/drawing/2014/main" id="{132C7543-079F-4B26-AB3E-AE0D83A6E335}"/>
              </a:ext>
            </a:extLst>
          </p:cNvPr>
          <p:cNvSpPr/>
          <p:nvPr/>
        </p:nvSpPr>
        <p:spPr>
          <a:xfrm>
            <a:off x="2295525" y="348402"/>
            <a:ext cx="9639300" cy="646331"/>
          </a:xfrm>
          <a:prstGeom prst="rect">
            <a:avLst/>
          </a:prstGeom>
        </p:spPr>
        <p:txBody>
          <a:bodyPr wrap="square">
            <a:spAutoFit/>
          </a:bodyPr>
          <a:lstStyle/>
          <a:p>
            <a:pPr algn="ctr"/>
            <a:r>
              <a:rPr lang="en-US" dirty="0"/>
              <a:t>Text cluster is used to cluster the documents into sub parts on the basis of a descriptive term for those clusters</a:t>
            </a:r>
          </a:p>
        </p:txBody>
      </p:sp>
    </p:spTree>
    <p:extLst>
      <p:ext uri="{BB962C8B-B14F-4D97-AF65-F5344CB8AC3E}">
        <p14:creationId xmlns:p14="http://schemas.microsoft.com/office/powerpoint/2010/main" val="32083343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3B05505-E48F-4F35-8859-9F2F40EF463B}"/>
              </a:ext>
            </a:extLst>
          </p:cNvPr>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266584" y="373515"/>
            <a:ext cx="7672388" cy="4229100"/>
          </a:xfrm>
          <a:prstGeom prst="rect">
            <a:avLst/>
          </a:prstGeom>
          <a:noFill/>
          <a:ln>
            <a:noFill/>
          </a:ln>
        </p:spPr>
      </p:pic>
      <p:sp>
        <p:nvSpPr>
          <p:cNvPr id="4" name="Rectangle 3">
            <a:extLst>
              <a:ext uri="{FF2B5EF4-FFF2-40B4-BE49-F238E27FC236}">
                <a16:creationId xmlns:a16="http://schemas.microsoft.com/office/drawing/2014/main" id="{40A952A8-67D6-4B25-9758-71F4965E00AF}"/>
              </a:ext>
            </a:extLst>
          </p:cNvPr>
          <p:cNvSpPr/>
          <p:nvPr/>
        </p:nvSpPr>
        <p:spPr>
          <a:xfrm>
            <a:off x="2373616" y="4976130"/>
            <a:ext cx="9458325" cy="1477328"/>
          </a:xfrm>
          <a:prstGeom prst="rect">
            <a:avLst/>
          </a:prstGeom>
        </p:spPr>
        <p:txBody>
          <a:bodyPr wrap="square">
            <a:spAutoFit/>
          </a:bodyPr>
          <a:lstStyle/>
          <a:p>
            <a:pPr marL="285750" indent="-285750" algn="ctr">
              <a:buFont typeface="Arial" panose="020B0604020202020204" pitchFamily="34" charset="0"/>
              <a:buChar char="•"/>
            </a:pPr>
            <a:r>
              <a:rPr lang="en-US" dirty="0"/>
              <a:t>We identify the groups where the word are extreme negative or extreme positive, the reviews that contain these set of words(cluster of words) are the ones which may potentially be made by a fake reviewer. </a:t>
            </a:r>
          </a:p>
          <a:p>
            <a:pPr marL="285750" indent="-285750" algn="ctr">
              <a:buFont typeface="Arial" panose="020B0604020202020204" pitchFamily="34" charset="0"/>
              <a:buChar char="•"/>
            </a:pPr>
            <a:r>
              <a:rPr lang="en-US" dirty="0"/>
              <a:t>There are two clusters (8,14) with such extreme words and are the ones which may potentially be given by fake reviewers</a:t>
            </a:r>
          </a:p>
        </p:txBody>
      </p:sp>
      <p:sp>
        <p:nvSpPr>
          <p:cNvPr id="9" name="TextBox 8">
            <a:extLst>
              <a:ext uri="{FF2B5EF4-FFF2-40B4-BE49-F238E27FC236}">
                <a16:creationId xmlns:a16="http://schemas.microsoft.com/office/drawing/2014/main" id="{2551E05E-E304-445C-B986-5DEFFED7CB32}"/>
              </a:ext>
            </a:extLst>
          </p:cNvPr>
          <p:cNvSpPr txBox="1"/>
          <p:nvPr/>
        </p:nvSpPr>
        <p:spPr>
          <a:xfrm>
            <a:off x="830580" y="2442118"/>
            <a:ext cx="2013557" cy="1973763"/>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kern="1200" dirty="0">
                <a:solidFill>
                  <a:srgbClr val="FFFFFF"/>
                </a:solidFill>
                <a:latin typeface="+mj-lt"/>
                <a:ea typeface="+mj-ea"/>
                <a:cs typeface="+mj-cs"/>
              </a:rPr>
              <a:t>STEP 3: Text Cluster</a:t>
            </a:r>
          </a:p>
        </p:txBody>
      </p:sp>
    </p:spTree>
    <p:extLst>
      <p:ext uri="{BB962C8B-B14F-4D97-AF65-F5344CB8AC3E}">
        <p14:creationId xmlns:p14="http://schemas.microsoft.com/office/powerpoint/2010/main" val="4179141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9F33DAB-1952-409B-B657-5620FC9AEB89}"/>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kern="1200" dirty="0">
                <a:solidFill>
                  <a:srgbClr val="FFFFFF"/>
                </a:solidFill>
                <a:latin typeface="+mj-lt"/>
                <a:ea typeface="+mj-ea"/>
                <a:cs typeface="+mj-cs"/>
              </a:rPr>
              <a:t>STEP </a:t>
            </a:r>
            <a:r>
              <a:rPr lang="en-US" sz="2600" dirty="0">
                <a:solidFill>
                  <a:srgbClr val="FFFFFF"/>
                </a:solidFill>
                <a:latin typeface="+mj-lt"/>
                <a:ea typeface="+mj-ea"/>
                <a:cs typeface="+mj-cs"/>
              </a:rPr>
              <a:t>4</a:t>
            </a:r>
            <a:r>
              <a:rPr lang="en-US" sz="2600" kern="1200" dirty="0">
                <a:solidFill>
                  <a:srgbClr val="FFFFFF"/>
                </a:solidFill>
                <a:latin typeface="+mj-lt"/>
                <a:ea typeface="+mj-ea"/>
                <a:cs typeface="+mj-cs"/>
              </a:rPr>
              <a:t>: Text Topic</a:t>
            </a:r>
          </a:p>
        </p:txBody>
      </p:sp>
      <p:pic>
        <p:nvPicPr>
          <p:cNvPr id="7" name="Picture 6">
            <a:extLst>
              <a:ext uri="{FF2B5EF4-FFF2-40B4-BE49-F238E27FC236}">
                <a16:creationId xmlns:a16="http://schemas.microsoft.com/office/drawing/2014/main" id="{1E01E21F-D80F-4827-82C9-0EAA55EAFB5A}"/>
              </a:ext>
            </a:extLst>
          </p:cNvPr>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4316359" y="1257300"/>
            <a:ext cx="6610350" cy="4000500"/>
          </a:xfrm>
          <a:prstGeom prst="rect">
            <a:avLst/>
          </a:prstGeom>
          <a:noFill/>
          <a:ln>
            <a:noFill/>
          </a:ln>
        </p:spPr>
      </p:pic>
      <p:sp>
        <p:nvSpPr>
          <p:cNvPr id="4" name="Rectangle 3">
            <a:extLst>
              <a:ext uri="{FF2B5EF4-FFF2-40B4-BE49-F238E27FC236}">
                <a16:creationId xmlns:a16="http://schemas.microsoft.com/office/drawing/2014/main" id="{7B3F391E-244B-4FBF-86EE-60AA52E3CE44}"/>
              </a:ext>
            </a:extLst>
          </p:cNvPr>
          <p:cNvSpPr/>
          <p:nvPr/>
        </p:nvSpPr>
        <p:spPr>
          <a:xfrm>
            <a:off x="2428874" y="419100"/>
            <a:ext cx="9477375" cy="646331"/>
          </a:xfrm>
          <a:prstGeom prst="rect">
            <a:avLst/>
          </a:prstGeom>
        </p:spPr>
        <p:txBody>
          <a:bodyPr wrap="square">
            <a:spAutoFit/>
          </a:bodyPr>
          <a:lstStyle/>
          <a:p>
            <a:pPr algn="ctr"/>
            <a:r>
              <a:rPr lang="en-US" dirty="0"/>
              <a:t>We have joined the Text Topic node to the text filter node which will enable us to combine the term into topics so that we can identify the reviews on the basis of these topics</a:t>
            </a:r>
          </a:p>
        </p:txBody>
      </p:sp>
      <p:sp>
        <p:nvSpPr>
          <p:cNvPr id="5" name="Rectangle 4">
            <a:extLst>
              <a:ext uri="{FF2B5EF4-FFF2-40B4-BE49-F238E27FC236}">
                <a16:creationId xmlns:a16="http://schemas.microsoft.com/office/drawing/2014/main" id="{09FFF771-0F87-4772-A160-4677BF09C73E}"/>
              </a:ext>
            </a:extLst>
          </p:cNvPr>
          <p:cNvSpPr/>
          <p:nvPr/>
        </p:nvSpPr>
        <p:spPr>
          <a:xfrm>
            <a:off x="2432313" y="5658445"/>
            <a:ext cx="9473936" cy="923330"/>
          </a:xfrm>
          <a:prstGeom prst="rect">
            <a:avLst/>
          </a:prstGeom>
        </p:spPr>
        <p:txBody>
          <a:bodyPr wrap="square">
            <a:spAutoFit/>
          </a:bodyPr>
          <a:lstStyle/>
          <a:p>
            <a:pPr algn="ctr"/>
            <a:r>
              <a:rPr lang="en-US" dirty="0"/>
              <a:t>The text topic node has divided the input into two tones- Positive and negative, it also shows topic ID, the number of terms that are present from the above table in the reviews and number of reviews they appear in.</a:t>
            </a:r>
          </a:p>
        </p:txBody>
      </p:sp>
    </p:spTree>
    <p:extLst>
      <p:ext uri="{BB962C8B-B14F-4D97-AF65-F5344CB8AC3E}">
        <p14:creationId xmlns:p14="http://schemas.microsoft.com/office/powerpoint/2010/main" val="29841199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91FAAA7-DB97-45DF-BE80-70394CAE175C}"/>
              </a:ext>
            </a:extLst>
          </p:cNvPr>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457449" y="1176337"/>
            <a:ext cx="8791575" cy="2252663"/>
          </a:xfrm>
          <a:prstGeom prst="rect">
            <a:avLst/>
          </a:prstGeom>
          <a:noFill/>
          <a:ln>
            <a:noFill/>
          </a:ln>
        </p:spPr>
      </p:pic>
      <p:sp>
        <p:nvSpPr>
          <p:cNvPr id="2" name="Rectangle 1">
            <a:extLst>
              <a:ext uri="{FF2B5EF4-FFF2-40B4-BE49-F238E27FC236}">
                <a16:creationId xmlns:a16="http://schemas.microsoft.com/office/drawing/2014/main" id="{7B499F89-9BF2-430D-80F7-AE1DD5E49807}"/>
              </a:ext>
            </a:extLst>
          </p:cNvPr>
          <p:cNvSpPr/>
          <p:nvPr/>
        </p:nvSpPr>
        <p:spPr>
          <a:xfrm>
            <a:off x="4276725" y="4404836"/>
            <a:ext cx="6096000" cy="1477328"/>
          </a:xfrm>
          <a:prstGeom prst="rect">
            <a:avLst/>
          </a:prstGeom>
        </p:spPr>
        <p:txBody>
          <a:bodyPr>
            <a:spAutoFit/>
          </a:bodyPr>
          <a:lstStyle/>
          <a:p>
            <a:pPr algn="ctr"/>
            <a:r>
              <a:rPr lang="en-US" dirty="0"/>
              <a:t>In topic viewer, we observed the above classification of topics. Top two classifications highlight the negative tone documents and positive tone documents. These two are the highly positive and negative documents which as per our assumption are fake reviews.</a:t>
            </a:r>
          </a:p>
        </p:txBody>
      </p:sp>
    </p:spTree>
    <p:extLst>
      <p:ext uri="{BB962C8B-B14F-4D97-AF65-F5344CB8AC3E}">
        <p14:creationId xmlns:p14="http://schemas.microsoft.com/office/powerpoint/2010/main" val="5019262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816190-ACCF-4080-95C1-FCACF5D66373}"/>
              </a:ext>
            </a:extLst>
          </p:cNvPr>
          <p:cNvPicPr>
            <a:picLocks noChangeAspect="1"/>
          </p:cNvPicPr>
          <p:nvPr/>
        </p:nvPicPr>
        <p:blipFill>
          <a:blip r:embed="rId2"/>
          <a:stretch>
            <a:fillRect/>
          </a:stretch>
        </p:blipFill>
        <p:spPr>
          <a:xfrm>
            <a:off x="592737" y="325635"/>
            <a:ext cx="1471613" cy="1842297"/>
          </a:xfrm>
          <a:prstGeom prst="rect">
            <a:avLst/>
          </a:prstGeom>
        </p:spPr>
      </p:pic>
      <p:pic>
        <p:nvPicPr>
          <p:cNvPr id="5" name="Picture 4">
            <a:extLst>
              <a:ext uri="{FF2B5EF4-FFF2-40B4-BE49-F238E27FC236}">
                <a16:creationId xmlns:a16="http://schemas.microsoft.com/office/drawing/2014/main" id="{3B15D9C2-327B-4C90-912B-1DA0E0A45255}"/>
              </a:ext>
            </a:extLst>
          </p:cNvPr>
          <p:cNvPicPr>
            <a:picLocks noChangeAspect="1"/>
          </p:cNvPicPr>
          <p:nvPr/>
        </p:nvPicPr>
        <p:blipFill>
          <a:blip r:embed="rId3"/>
          <a:stretch>
            <a:fillRect/>
          </a:stretch>
        </p:blipFill>
        <p:spPr>
          <a:xfrm>
            <a:off x="590355" y="2024579"/>
            <a:ext cx="2102803" cy="632965"/>
          </a:xfrm>
          <a:prstGeom prst="rect">
            <a:avLst/>
          </a:prstGeom>
        </p:spPr>
      </p:pic>
      <p:pic>
        <p:nvPicPr>
          <p:cNvPr id="7" name="Picture 6">
            <a:extLst>
              <a:ext uri="{FF2B5EF4-FFF2-40B4-BE49-F238E27FC236}">
                <a16:creationId xmlns:a16="http://schemas.microsoft.com/office/drawing/2014/main" id="{5FC437BA-D276-46F4-B549-3C7EE59C70A6}"/>
              </a:ext>
            </a:extLst>
          </p:cNvPr>
          <p:cNvPicPr>
            <a:picLocks noChangeAspect="1"/>
          </p:cNvPicPr>
          <p:nvPr/>
        </p:nvPicPr>
        <p:blipFill>
          <a:blip r:embed="rId4"/>
          <a:stretch>
            <a:fillRect/>
          </a:stretch>
        </p:blipFill>
        <p:spPr>
          <a:xfrm>
            <a:off x="670882" y="2877763"/>
            <a:ext cx="2276475" cy="690563"/>
          </a:xfrm>
          <a:prstGeom prst="rect">
            <a:avLst/>
          </a:prstGeom>
        </p:spPr>
      </p:pic>
      <p:sp>
        <p:nvSpPr>
          <p:cNvPr id="8" name="TextBox 7">
            <a:extLst>
              <a:ext uri="{FF2B5EF4-FFF2-40B4-BE49-F238E27FC236}">
                <a16:creationId xmlns:a16="http://schemas.microsoft.com/office/drawing/2014/main" id="{934F14F6-F9A3-41B0-BFE0-1F063F7E5B50}"/>
              </a:ext>
            </a:extLst>
          </p:cNvPr>
          <p:cNvSpPr txBox="1"/>
          <p:nvPr/>
        </p:nvSpPr>
        <p:spPr>
          <a:xfrm>
            <a:off x="5350668" y="41053"/>
            <a:ext cx="1490664" cy="369332"/>
          </a:xfrm>
          <a:prstGeom prst="rect">
            <a:avLst/>
          </a:prstGeom>
          <a:noFill/>
        </p:spPr>
        <p:txBody>
          <a:bodyPr wrap="none" rtlCol="0">
            <a:spAutoFit/>
          </a:bodyPr>
          <a:lstStyle/>
          <a:p>
            <a:r>
              <a:rPr lang="en-US"/>
              <a:t>Business Page</a:t>
            </a:r>
            <a:endParaRPr lang="en-US" dirty="0"/>
          </a:p>
        </p:txBody>
      </p:sp>
      <p:pic>
        <p:nvPicPr>
          <p:cNvPr id="9" name="Picture 8">
            <a:extLst>
              <a:ext uri="{FF2B5EF4-FFF2-40B4-BE49-F238E27FC236}">
                <a16:creationId xmlns:a16="http://schemas.microsoft.com/office/drawing/2014/main" id="{530B2E60-2677-4EF8-A388-DB79AFDD602E}"/>
              </a:ext>
            </a:extLst>
          </p:cNvPr>
          <p:cNvPicPr>
            <a:picLocks noChangeAspect="1"/>
          </p:cNvPicPr>
          <p:nvPr/>
        </p:nvPicPr>
        <p:blipFill>
          <a:blip r:embed="rId5"/>
          <a:stretch>
            <a:fillRect/>
          </a:stretch>
        </p:blipFill>
        <p:spPr>
          <a:xfrm>
            <a:off x="1809120" y="3318200"/>
            <a:ext cx="319088" cy="317670"/>
          </a:xfrm>
          <a:prstGeom prst="rect">
            <a:avLst/>
          </a:prstGeom>
        </p:spPr>
      </p:pic>
      <p:pic>
        <p:nvPicPr>
          <p:cNvPr id="10" name="Picture 9">
            <a:extLst>
              <a:ext uri="{FF2B5EF4-FFF2-40B4-BE49-F238E27FC236}">
                <a16:creationId xmlns:a16="http://schemas.microsoft.com/office/drawing/2014/main" id="{3862548A-BC6A-47C1-9E4E-4082D3D31819}"/>
              </a:ext>
            </a:extLst>
          </p:cNvPr>
          <p:cNvPicPr>
            <a:picLocks noChangeAspect="1"/>
          </p:cNvPicPr>
          <p:nvPr/>
        </p:nvPicPr>
        <p:blipFill>
          <a:blip r:embed="rId6"/>
          <a:stretch>
            <a:fillRect/>
          </a:stretch>
        </p:blipFill>
        <p:spPr>
          <a:xfrm>
            <a:off x="5970676" y="4141362"/>
            <a:ext cx="3826691" cy="2723210"/>
          </a:xfrm>
          <a:prstGeom prst="rect">
            <a:avLst/>
          </a:prstGeom>
        </p:spPr>
      </p:pic>
      <p:pic>
        <p:nvPicPr>
          <p:cNvPr id="13" name="Picture 12">
            <a:extLst>
              <a:ext uri="{FF2B5EF4-FFF2-40B4-BE49-F238E27FC236}">
                <a16:creationId xmlns:a16="http://schemas.microsoft.com/office/drawing/2014/main" id="{EF413CC5-029A-4056-838F-568ACB75BC89}"/>
              </a:ext>
            </a:extLst>
          </p:cNvPr>
          <p:cNvPicPr>
            <a:picLocks noChangeAspect="1"/>
          </p:cNvPicPr>
          <p:nvPr/>
        </p:nvPicPr>
        <p:blipFill>
          <a:blip r:embed="rId7"/>
          <a:stretch>
            <a:fillRect/>
          </a:stretch>
        </p:blipFill>
        <p:spPr>
          <a:xfrm>
            <a:off x="10286243" y="5986099"/>
            <a:ext cx="1471613" cy="765026"/>
          </a:xfrm>
          <a:prstGeom prst="rect">
            <a:avLst/>
          </a:prstGeom>
        </p:spPr>
      </p:pic>
      <p:pic>
        <p:nvPicPr>
          <p:cNvPr id="14" name="Picture 13">
            <a:extLst>
              <a:ext uri="{FF2B5EF4-FFF2-40B4-BE49-F238E27FC236}">
                <a16:creationId xmlns:a16="http://schemas.microsoft.com/office/drawing/2014/main" id="{F81FE99E-247C-41C8-84A5-3E65B1FC6DEC}"/>
              </a:ext>
            </a:extLst>
          </p:cNvPr>
          <p:cNvPicPr>
            <a:picLocks noChangeAspect="1"/>
          </p:cNvPicPr>
          <p:nvPr/>
        </p:nvPicPr>
        <p:blipFill>
          <a:blip r:embed="rId8"/>
          <a:stretch>
            <a:fillRect/>
          </a:stretch>
        </p:blipFill>
        <p:spPr>
          <a:xfrm>
            <a:off x="6096000" y="2216770"/>
            <a:ext cx="5860837" cy="1864812"/>
          </a:xfrm>
          <a:prstGeom prst="rect">
            <a:avLst/>
          </a:prstGeom>
        </p:spPr>
      </p:pic>
      <p:pic>
        <p:nvPicPr>
          <p:cNvPr id="16" name="Picture 15">
            <a:extLst>
              <a:ext uri="{FF2B5EF4-FFF2-40B4-BE49-F238E27FC236}">
                <a16:creationId xmlns:a16="http://schemas.microsoft.com/office/drawing/2014/main" id="{98B36A02-4CA5-401C-AEF9-BD8D30708CA8}"/>
              </a:ext>
            </a:extLst>
          </p:cNvPr>
          <p:cNvPicPr>
            <a:picLocks noChangeAspect="1"/>
          </p:cNvPicPr>
          <p:nvPr/>
        </p:nvPicPr>
        <p:blipFill>
          <a:blip r:embed="rId9"/>
          <a:stretch>
            <a:fillRect/>
          </a:stretch>
        </p:blipFill>
        <p:spPr>
          <a:xfrm>
            <a:off x="650857" y="5289910"/>
            <a:ext cx="2316524" cy="1392379"/>
          </a:xfrm>
          <a:prstGeom prst="rect">
            <a:avLst/>
          </a:prstGeom>
        </p:spPr>
      </p:pic>
      <p:pic>
        <p:nvPicPr>
          <p:cNvPr id="18" name="Picture 17">
            <a:extLst>
              <a:ext uri="{FF2B5EF4-FFF2-40B4-BE49-F238E27FC236}">
                <a16:creationId xmlns:a16="http://schemas.microsoft.com/office/drawing/2014/main" id="{435F0B97-6D9B-457B-97DF-7DA016D51915}"/>
              </a:ext>
            </a:extLst>
          </p:cNvPr>
          <p:cNvPicPr>
            <a:picLocks noChangeAspect="1"/>
          </p:cNvPicPr>
          <p:nvPr/>
        </p:nvPicPr>
        <p:blipFill>
          <a:blip r:embed="rId10"/>
          <a:stretch>
            <a:fillRect/>
          </a:stretch>
        </p:blipFill>
        <p:spPr>
          <a:xfrm>
            <a:off x="655062" y="3773982"/>
            <a:ext cx="2292295" cy="1377816"/>
          </a:xfrm>
          <a:prstGeom prst="rect">
            <a:avLst/>
          </a:prstGeom>
        </p:spPr>
      </p:pic>
      <p:pic>
        <p:nvPicPr>
          <p:cNvPr id="20" name="Picture 19">
            <a:extLst>
              <a:ext uri="{FF2B5EF4-FFF2-40B4-BE49-F238E27FC236}">
                <a16:creationId xmlns:a16="http://schemas.microsoft.com/office/drawing/2014/main" id="{126D5AC4-34BC-4102-887F-A97922C29AC8}"/>
              </a:ext>
            </a:extLst>
          </p:cNvPr>
          <p:cNvPicPr>
            <a:picLocks noChangeAspect="1"/>
          </p:cNvPicPr>
          <p:nvPr/>
        </p:nvPicPr>
        <p:blipFill>
          <a:blip r:embed="rId11"/>
          <a:stretch>
            <a:fillRect/>
          </a:stretch>
        </p:blipFill>
        <p:spPr>
          <a:xfrm>
            <a:off x="3112391" y="2384447"/>
            <a:ext cx="2369408" cy="1281162"/>
          </a:xfrm>
          <a:prstGeom prst="rect">
            <a:avLst/>
          </a:prstGeom>
        </p:spPr>
      </p:pic>
      <p:pic>
        <p:nvPicPr>
          <p:cNvPr id="27" name="Picture 26">
            <a:extLst>
              <a:ext uri="{FF2B5EF4-FFF2-40B4-BE49-F238E27FC236}">
                <a16:creationId xmlns:a16="http://schemas.microsoft.com/office/drawing/2014/main" id="{77939F18-A0EC-489C-B088-F5FE6162181D}"/>
              </a:ext>
            </a:extLst>
          </p:cNvPr>
          <p:cNvPicPr>
            <a:picLocks noChangeAspect="1"/>
          </p:cNvPicPr>
          <p:nvPr/>
        </p:nvPicPr>
        <p:blipFill>
          <a:blip r:embed="rId12"/>
          <a:stretch>
            <a:fillRect/>
          </a:stretch>
        </p:blipFill>
        <p:spPr>
          <a:xfrm>
            <a:off x="3112392" y="3748222"/>
            <a:ext cx="2369408" cy="1273426"/>
          </a:xfrm>
          <a:prstGeom prst="rect">
            <a:avLst/>
          </a:prstGeom>
        </p:spPr>
      </p:pic>
      <p:pic>
        <p:nvPicPr>
          <p:cNvPr id="28" name="Picture 27">
            <a:extLst>
              <a:ext uri="{FF2B5EF4-FFF2-40B4-BE49-F238E27FC236}">
                <a16:creationId xmlns:a16="http://schemas.microsoft.com/office/drawing/2014/main" id="{9D9A1BB3-3508-4ED2-940B-B1A9E6A747F5}"/>
              </a:ext>
            </a:extLst>
          </p:cNvPr>
          <p:cNvPicPr>
            <a:picLocks noChangeAspect="1"/>
          </p:cNvPicPr>
          <p:nvPr/>
        </p:nvPicPr>
        <p:blipFill>
          <a:blip r:embed="rId13"/>
          <a:stretch>
            <a:fillRect/>
          </a:stretch>
        </p:blipFill>
        <p:spPr>
          <a:xfrm>
            <a:off x="3112391" y="5296591"/>
            <a:ext cx="2316524" cy="1241344"/>
          </a:xfrm>
          <a:prstGeom prst="rect">
            <a:avLst/>
          </a:prstGeom>
        </p:spPr>
      </p:pic>
      <p:pic>
        <p:nvPicPr>
          <p:cNvPr id="29" name="Picture 28">
            <a:extLst>
              <a:ext uri="{FF2B5EF4-FFF2-40B4-BE49-F238E27FC236}">
                <a16:creationId xmlns:a16="http://schemas.microsoft.com/office/drawing/2014/main" id="{07BD0DE8-BC76-4B21-9D70-688B2CC06B0F}"/>
              </a:ext>
            </a:extLst>
          </p:cNvPr>
          <p:cNvPicPr>
            <a:picLocks noChangeAspect="1"/>
          </p:cNvPicPr>
          <p:nvPr/>
        </p:nvPicPr>
        <p:blipFill>
          <a:blip r:embed="rId14"/>
          <a:stretch>
            <a:fillRect/>
          </a:stretch>
        </p:blipFill>
        <p:spPr>
          <a:xfrm>
            <a:off x="2967381" y="742606"/>
            <a:ext cx="8963025" cy="1561922"/>
          </a:xfrm>
          <a:prstGeom prst="rect">
            <a:avLst/>
          </a:prstGeom>
        </p:spPr>
      </p:pic>
    </p:spTree>
    <p:extLst>
      <p:ext uri="{BB962C8B-B14F-4D97-AF65-F5344CB8AC3E}">
        <p14:creationId xmlns:p14="http://schemas.microsoft.com/office/powerpoint/2010/main" val="2751563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CBEDC2-0A10-45A7-B258-FDB467BCDEC4}"/>
              </a:ext>
            </a:extLst>
          </p:cNvPr>
          <p:cNvPicPr>
            <a:picLocks noChangeAspect="1"/>
          </p:cNvPicPr>
          <p:nvPr/>
        </p:nvPicPr>
        <p:blipFill>
          <a:blip r:embed="rId2"/>
          <a:stretch>
            <a:fillRect/>
          </a:stretch>
        </p:blipFill>
        <p:spPr>
          <a:xfrm>
            <a:off x="0" y="0"/>
            <a:ext cx="2009775" cy="542925"/>
          </a:xfrm>
          <a:prstGeom prst="rect">
            <a:avLst/>
          </a:prstGeom>
        </p:spPr>
      </p:pic>
      <p:pic>
        <p:nvPicPr>
          <p:cNvPr id="5" name="Picture 4">
            <a:extLst>
              <a:ext uri="{FF2B5EF4-FFF2-40B4-BE49-F238E27FC236}">
                <a16:creationId xmlns:a16="http://schemas.microsoft.com/office/drawing/2014/main" id="{ED0F3CCF-E015-452B-9E9F-B70F9CDA711C}"/>
              </a:ext>
            </a:extLst>
          </p:cNvPr>
          <p:cNvPicPr>
            <a:picLocks noChangeAspect="1"/>
          </p:cNvPicPr>
          <p:nvPr/>
        </p:nvPicPr>
        <p:blipFill>
          <a:blip r:embed="rId3"/>
          <a:stretch>
            <a:fillRect/>
          </a:stretch>
        </p:blipFill>
        <p:spPr>
          <a:xfrm>
            <a:off x="0" y="542925"/>
            <a:ext cx="647700" cy="5295900"/>
          </a:xfrm>
          <a:prstGeom prst="rect">
            <a:avLst/>
          </a:prstGeom>
        </p:spPr>
      </p:pic>
      <p:pic>
        <p:nvPicPr>
          <p:cNvPr id="6" name="Picture 5">
            <a:extLst>
              <a:ext uri="{FF2B5EF4-FFF2-40B4-BE49-F238E27FC236}">
                <a16:creationId xmlns:a16="http://schemas.microsoft.com/office/drawing/2014/main" id="{F3DE601B-4EBC-4001-B114-4A4BEE83940F}"/>
              </a:ext>
            </a:extLst>
          </p:cNvPr>
          <p:cNvPicPr>
            <a:picLocks noChangeAspect="1"/>
          </p:cNvPicPr>
          <p:nvPr/>
        </p:nvPicPr>
        <p:blipFill>
          <a:blip r:embed="rId4"/>
          <a:stretch>
            <a:fillRect/>
          </a:stretch>
        </p:blipFill>
        <p:spPr>
          <a:xfrm>
            <a:off x="2026831" y="70141"/>
            <a:ext cx="3571875" cy="828675"/>
          </a:xfrm>
          <a:prstGeom prst="rect">
            <a:avLst/>
          </a:prstGeom>
        </p:spPr>
      </p:pic>
      <p:pic>
        <p:nvPicPr>
          <p:cNvPr id="7" name="Picture 6">
            <a:extLst>
              <a:ext uri="{FF2B5EF4-FFF2-40B4-BE49-F238E27FC236}">
                <a16:creationId xmlns:a16="http://schemas.microsoft.com/office/drawing/2014/main" id="{AB8F7461-1229-471E-9FEF-F3B87D6B8B76}"/>
              </a:ext>
            </a:extLst>
          </p:cNvPr>
          <p:cNvPicPr>
            <a:picLocks noChangeAspect="1"/>
          </p:cNvPicPr>
          <p:nvPr/>
        </p:nvPicPr>
        <p:blipFill>
          <a:blip r:embed="rId5"/>
          <a:stretch>
            <a:fillRect/>
          </a:stretch>
        </p:blipFill>
        <p:spPr>
          <a:xfrm>
            <a:off x="4781550" y="70141"/>
            <a:ext cx="7410450" cy="981075"/>
          </a:xfrm>
          <a:prstGeom prst="rect">
            <a:avLst/>
          </a:prstGeom>
        </p:spPr>
      </p:pic>
      <p:pic>
        <p:nvPicPr>
          <p:cNvPr id="9" name="Picture 8">
            <a:extLst>
              <a:ext uri="{FF2B5EF4-FFF2-40B4-BE49-F238E27FC236}">
                <a16:creationId xmlns:a16="http://schemas.microsoft.com/office/drawing/2014/main" id="{487C7145-AE18-4509-8E70-EB7ABF0A3AF4}"/>
              </a:ext>
            </a:extLst>
          </p:cNvPr>
          <p:cNvPicPr>
            <a:picLocks noChangeAspect="1"/>
          </p:cNvPicPr>
          <p:nvPr/>
        </p:nvPicPr>
        <p:blipFill>
          <a:blip r:embed="rId6"/>
          <a:stretch>
            <a:fillRect/>
          </a:stretch>
        </p:blipFill>
        <p:spPr>
          <a:xfrm>
            <a:off x="695656" y="1301197"/>
            <a:ext cx="5181600" cy="3086489"/>
          </a:xfrm>
          <a:prstGeom prst="rect">
            <a:avLst/>
          </a:prstGeom>
        </p:spPr>
      </p:pic>
      <p:sp>
        <p:nvSpPr>
          <p:cNvPr id="12" name="TextBox 11">
            <a:extLst>
              <a:ext uri="{FF2B5EF4-FFF2-40B4-BE49-F238E27FC236}">
                <a16:creationId xmlns:a16="http://schemas.microsoft.com/office/drawing/2014/main" id="{3B0A29B6-D6A0-466B-83E9-F1BB8267F24B}"/>
              </a:ext>
            </a:extLst>
          </p:cNvPr>
          <p:cNvSpPr txBox="1"/>
          <p:nvPr/>
        </p:nvSpPr>
        <p:spPr>
          <a:xfrm>
            <a:off x="10463317" y="818533"/>
            <a:ext cx="1408847" cy="369332"/>
          </a:xfrm>
          <a:prstGeom prst="rect">
            <a:avLst/>
          </a:prstGeom>
          <a:noFill/>
        </p:spPr>
        <p:txBody>
          <a:bodyPr wrap="none" rtlCol="0">
            <a:spAutoFit/>
          </a:bodyPr>
          <a:lstStyle/>
          <a:p>
            <a:r>
              <a:rPr lang="en-US" dirty="0"/>
              <a:t>Ratings chart</a:t>
            </a:r>
          </a:p>
        </p:txBody>
      </p:sp>
      <p:pic>
        <p:nvPicPr>
          <p:cNvPr id="2050" name="Picture 2" descr="Image result for star ratings">
            <a:extLst>
              <a:ext uri="{FF2B5EF4-FFF2-40B4-BE49-F238E27FC236}">
                <a16:creationId xmlns:a16="http://schemas.microsoft.com/office/drawing/2014/main" id="{81BC6122-81AF-475D-87F5-FA785BCDF2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65169" y="850649"/>
            <a:ext cx="298148" cy="29814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B20E3C3A-1DA1-4258-B214-C2D3E25CB327}"/>
              </a:ext>
            </a:extLst>
          </p:cNvPr>
          <p:cNvPicPr>
            <a:picLocks noChangeAspect="1"/>
          </p:cNvPicPr>
          <p:nvPr/>
        </p:nvPicPr>
        <p:blipFill>
          <a:blip r:embed="rId8"/>
          <a:stretch>
            <a:fillRect/>
          </a:stretch>
        </p:blipFill>
        <p:spPr>
          <a:xfrm>
            <a:off x="5751549" y="1301197"/>
            <a:ext cx="3613563" cy="1362075"/>
          </a:xfrm>
          <a:prstGeom prst="rect">
            <a:avLst/>
          </a:prstGeom>
        </p:spPr>
      </p:pic>
      <p:pic>
        <p:nvPicPr>
          <p:cNvPr id="15" name="Picture 14">
            <a:extLst>
              <a:ext uri="{FF2B5EF4-FFF2-40B4-BE49-F238E27FC236}">
                <a16:creationId xmlns:a16="http://schemas.microsoft.com/office/drawing/2014/main" id="{A13BBD44-7E64-4FD2-9F94-02A17B4EB934}"/>
              </a:ext>
            </a:extLst>
          </p:cNvPr>
          <p:cNvPicPr>
            <a:picLocks noChangeAspect="1"/>
          </p:cNvPicPr>
          <p:nvPr/>
        </p:nvPicPr>
        <p:blipFill>
          <a:blip r:embed="rId9"/>
          <a:stretch>
            <a:fillRect/>
          </a:stretch>
        </p:blipFill>
        <p:spPr>
          <a:xfrm>
            <a:off x="695656" y="5832712"/>
            <a:ext cx="3895725" cy="771525"/>
          </a:xfrm>
          <a:prstGeom prst="rect">
            <a:avLst/>
          </a:prstGeom>
        </p:spPr>
      </p:pic>
      <p:pic>
        <p:nvPicPr>
          <p:cNvPr id="11" name="Picture 10">
            <a:extLst>
              <a:ext uri="{FF2B5EF4-FFF2-40B4-BE49-F238E27FC236}">
                <a16:creationId xmlns:a16="http://schemas.microsoft.com/office/drawing/2014/main" id="{9160E46E-3E8D-47E5-8B2F-4C1ED75576F5}"/>
              </a:ext>
            </a:extLst>
          </p:cNvPr>
          <p:cNvPicPr>
            <a:picLocks noChangeAspect="1"/>
          </p:cNvPicPr>
          <p:nvPr/>
        </p:nvPicPr>
        <p:blipFill>
          <a:blip r:embed="rId10"/>
          <a:stretch>
            <a:fillRect/>
          </a:stretch>
        </p:blipFill>
        <p:spPr>
          <a:xfrm>
            <a:off x="9151727" y="1240389"/>
            <a:ext cx="2787998" cy="1981408"/>
          </a:xfrm>
          <a:prstGeom prst="rect">
            <a:avLst/>
          </a:prstGeom>
        </p:spPr>
      </p:pic>
      <p:pic>
        <p:nvPicPr>
          <p:cNvPr id="8" name="Picture 7">
            <a:extLst>
              <a:ext uri="{FF2B5EF4-FFF2-40B4-BE49-F238E27FC236}">
                <a16:creationId xmlns:a16="http://schemas.microsoft.com/office/drawing/2014/main" id="{E02F62D6-5237-4936-9421-491976DC9740}"/>
              </a:ext>
            </a:extLst>
          </p:cNvPr>
          <p:cNvPicPr>
            <a:picLocks noChangeAspect="1"/>
          </p:cNvPicPr>
          <p:nvPr/>
        </p:nvPicPr>
        <p:blipFill>
          <a:blip r:embed="rId11"/>
          <a:stretch>
            <a:fillRect/>
          </a:stretch>
        </p:blipFill>
        <p:spPr>
          <a:xfrm>
            <a:off x="695656" y="4523802"/>
            <a:ext cx="5145163" cy="1109663"/>
          </a:xfrm>
          <a:prstGeom prst="rect">
            <a:avLst/>
          </a:prstGeom>
        </p:spPr>
      </p:pic>
      <p:pic>
        <p:nvPicPr>
          <p:cNvPr id="16" name="Picture 15">
            <a:extLst>
              <a:ext uri="{FF2B5EF4-FFF2-40B4-BE49-F238E27FC236}">
                <a16:creationId xmlns:a16="http://schemas.microsoft.com/office/drawing/2014/main" id="{73F37A5F-5917-48A0-ACE6-08A85EB3F489}"/>
              </a:ext>
            </a:extLst>
          </p:cNvPr>
          <p:cNvPicPr>
            <a:picLocks noChangeAspect="1"/>
          </p:cNvPicPr>
          <p:nvPr/>
        </p:nvPicPr>
        <p:blipFill>
          <a:blip r:embed="rId12"/>
          <a:stretch>
            <a:fillRect/>
          </a:stretch>
        </p:blipFill>
        <p:spPr>
          <a:xfrm>
            <a:off x="9151727" y="3244559"/>
            <a:ext cx="3019425" cy="3543300"/>
          </a:xfrm>
          <a:prstGeom prst="rect">
            <a:avLst/>
          </a:prstGeom>
        </p:spPr>
      </p:pic>
      <p:pic>
        <p:nvPicPr>
          <p:cNvPr id="19" name="Picture 18">
            <a:extLst>
              <a:ext uri="{FF2B5EF4-FFF2-40B4-BE49-F238E27FC236}">
                <a16:creationId xmlns:a16="http://schemas.microsoft.com/office/drawing/2014/main" id="{33E0C951-035C-42F6-91C5-92970E88812C}"/>
              </a:ext>
            </a:extLst>
          </p:cNvPr>
          <p:cNvPicPr>
            <a:picLocks noChangeAspect="1"/>
          </p:cNvPicPr>
          <p:nvPr/>
        </p:nvPicPr>
        <p:blipFill>
          <a:blip r:embed="rId13"/>
          <a:stretch>
            <a:fillRect/>
          </a:stretch>
        </p:blipFill>
        <p:spPr>
          <a:xfrm>
            <a:off x="6096000" y="3244559"/>
            <a:ext cx="3019425" cy="3400790"/>
          </a:xfrm>
          <a:prstGeom prst="rect">
            <a:avLst/>
          </a:prstGeom>
        </p:spPr>
      </p:pic>
    </p:spTree>
    <p:extLst>
      <p:ext uri="{BB962C8B-B14F-4D97-AF65-F5344CB8AC3E}">
        <p14:creationId xmlns:p14="http://schemas.microsoft.com/office/powerpoint/2010/main" val="16150403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033E33-12D5-40EE-B370-2B5B238A9390}"/>
              </a:ext>
            </a:extLst>
          </p:cNvPr>
          <p:cNvPicPr>
            <a:picLocks noChangeAspect="1"/>
          </p:cNvPicPr>
          <p:nvPr/>
        </p:nvPicPr>
        <p:blipFill>
          <a:blip r:embed="rId2"/>
          <a:stretch>
            <a:fillRect/>
          </a:stretch>
        </p:blipFill>
        <p:spPr>
          <a:xfrm>
            <a:off x="0" y="-1"/>
            <a:ext cx="7543800" cy="2277073"/>
          </a:xfrm>
          <a:prstGeom prst="rect">
            <a:avLst/>
          </a:prstGeom>
        </p:spPr>
      </p:pic>
      <p:pic>
        <p:nvPicPr>
          <p:cNvPr id="1028" name="Picture 4" descr="Image result for open hours template">
            <a:extLst>
              <a:ext uri="{FF2B5EF4-FFF2-40B4-BE49-F238E27FC236}">
                <a16:creationId xmlns:a16="http://schemas.microsoft.com/office/drawing/2014/main" id="{C4A4C33A-ADE4-42FD-9F12-95CDAB4612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0"/>
            <a:ext cx="4333875" cy="22770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F8E7C37-A41B-46DC-BE68-31FC526E7C4C}"/>
              </a:ext>
            </a:extLst>
          </p:cNvPr>
          <p:cNvPicPr>
            <a:picLocks noChangeAspect="1"/>
          </p:cNvPicPr>
          <p:nvPr/>
        </p:nvPicPr>
        <p:blipFill>
          <a:blip r:embed="rId4"/>
          <a:stretch>
            <a:fillRect/>
          </a:stretch>
        </p:blipFill>
        <p:spPr>
          <a:xfrm>
            <a:off x="8751958" y="4378261"/>
            <a:ext cx="3125717" cy="2066925"/>
          </a:xfrm>
          <a:prstGeom prst="rect">
            <a:avLst/>
          </a:prstGeom>
        </p:spPr>
      </p:pic>
      <p:sp>
        <p:nvSpPr>
          <p:cNvPr id="7" name="TextBox 6">
            <a:extLst>
              <a:ext uri="{FF2B5EF4-FFF2-40B4-BE49-F238E27FC236}">
                <a16:creationId xmlns:a16="http://schemas.microsoft.com/office/drawing/2014/main" id="{A49F0B55-0FEA-467D-B65C-91F0D8B56ABA}"/>
              </a:ext>
            </a:extLst>
          </p:cNvPr>
          <p:cNvSpPr txBox="1"/>
          <p:nvPr/>
        </p:nvSpPr>
        <p:spPr>
          <a:xfrm>
            <a:off x="212930" y="2419114"/>
            <a:ext cx="1657350" cy="246221"/>
          </a:xfrm>
          <a:prstGeom prst="rect">
            <a:avLst/>
          </a:prstGeom>
          <a:noFill/>
        </p:spPr>
        <p:txBody>
          <a:bodyPr wrap="square" rtlCol="0">
            <a:spAutoFit/>
          </a:bodyPr>
          <a:lstStyle/>
          <a:p>
            <a:r>
              <a:rPr lang="en-US" sz="1000" b="1" dirty="0"/>
              <a:t>Currently open for delivery</a:t>
            </a:r>
          </a:p>
        </p:txBody>
      </p:sp>
      <p:sp>
        <p:nvSpPr>
          <p:cNvPr id="9" name="Oval 8">
            <a:extLst>
              <a:ext uri="{FF2B5EF4-FFF2-40B4-BE49-F238E27FC236}">
                <a16:creationId xmlns:a16="http://schemas.microsoft.com/office/drawing/2014/main" id="{397B06CD-C141-4AA3-8CCA-B380F9A11E1C}"/>
              </a:ext>
            </a:extLst>
          </p:cNvPr>
          <p:cNvSpPr/>
          <p:nvPr/>
        </p:nvSpPr>
        <p:spPr>
          <a:xfrm flipH="1">
            <a:off x="58147" y="2471016"/>
            <a:ext cx="154783" cy="146058"/>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FBDC48D-9659-4689-9695-FC9B8E43725A}"/>
              </a:ext>
            </a:extLst>
          </p:cNvPr>
          <p:cNvPicPr>
            <a:picLocks noChangeAspect="1"/>
          </p:cNvPicPr>
          <p:nvPr/>
        </p:nvPicPr>
        <p:blipFill>
          <a:blip r:embed="rId5"/>
          <a:stretch>
            <a:fillRect/>
          </a:stretch>
        </p:blipFill>
        <p:spPr>
          <a:xfrm>
            <a:off x="8667940" y="3148529"/>
            <a:ext cx="3293752" cy="1229732"/>
          </a:xfrm>
          <a:prstGeom prst="rect">
            <a:avLst/>
          </a:prstGeom>
        </p:spPr>
      </p:pic>
      <p:sp>
        <p:nvSpPr>
          <p:cNvPr id="15" name="TextBox 14">
            <a:extLst>
              <a:ext uri="{FF2B5EF4-FFF2-40B4-BE49-F238E27FC236}">
                <a16:creationId xmlns:a16="http://schemas.microsoft.com/office/drawing/2014/main" id="{1AEF03E4-11B2-4DBD-8760-A91DEB7EBB87}"/>
              </a:ext>
            </a:extLst>
          </p:cNvPr>
          <p:cNvSpPr txBox="1"/>
          <p:nvPr/>
        </p:nvSpPr>
        <p:spPr>
          <a:xfrm>
            <a:off x="9971806" y="2901294"/>
            <a:ext cx="1914526" cy="323165"/>
          </a:xfrm>
          <a:prstGeom prst="rect">
            <a:avLst/>
          </a:prstGeom>
          <a:noFill/>
        </p:spPr>
        <p:txBody>
          <a:bodyPr wrap="square" rtlCol="0">
            <a:spAutoFit/>
          </a:bodyPr>
          <a:lstStyle/>
          <a:p>
            <a:r>
              <a:rPr lang="en-US" sz="1500" b="1" dirty="0"/>
              <a:t>Trend Across The Day</a:t>
            </a:r>
          </a:p>
        </p:txBody>
      </p:sp>
      <p:pic>
        <p:nvPicPr>
          <p:cNvPr id="16" name="Picture 15">
            <a:extLst>
              <a:ext uri="{FF2B5EF4-FFF2-40B4-BE49-F238E27FC236}">
                <a16:creationId xmlns:a16="http://schemas.microsoft.com/office/drawing/2014/main" id="{D9E92413-1CA7-47CA-BE33-F760C9BF6A7E}"/>
              </a:ext>
            </a:extLst>
          </p:cNvPr>
          <p:cNvPicPr>
            <a:picLocks noChangeAspect="1"/>
          </p:cNvPicPr>
          <p:nvPr/>
        </p:nvPicPr>
        <p:blipFill>
          <a:blip r:embed="rId6"/>
          <a:stretch>
            <a:fillRect/>
          </a:stretch>
        </p:blipFill>
        <p:spPr>
          <a:xfrm>
            <a:off x="5624228" y="2316850"/>
            <a:ext cx="4347578" cy="476250"/>
          </a:xfrm>
          <a:prstGeom prst="rect">
            <a:avLst/>
          </a:prstGeom>
        </p:spPr>
      </p:pic>
      <p:pic>
        <p:nvPicPr>
          <p:cNvPr id="1034" name="Picture 10" descr="Image result for facebook instagram twitter snapchat icons">
            <a:extLst>
              <a:ext uri="{FF2B5EF4-FFF2-40B4-BE49-F238E27FC236}">
                <a16:creationId xmlns:a16="http://schemas.microsoft.com/office/drawing/2014/main" id="{908E3AA4-D127-4675-A127-4F08C3E2C4B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7713" y="6362700"/>
            <a:ext cx="1398619" cy="319088"/>
          </a:xfrm>
          <a:prstGeom prst="rect">
            <a:avLst/>
          </a:prstGeom>
          <a:gradFill>
            <a:gsLst>
              <a:gs pos="100000">
                <a:schemeClr val="accent1">
                  <a:lumMod val="45000"/>
                  <a:lumOff val="55000"/>
                  <a:alpha val="28000"/>
                </a:schemeClr>
              </a:gs>
              <a:gs pos="71000">
                <a:schemeClr val="accent1">
                  <a:lumMod val="45000"/>
                  <a:lumOff val="55000"/>
                </a:schemeClr>
              </a:gs>
              <a:gs pos="100000">
                <a:schemeClr val="accent1">
                  <a:lumMod val="30000"/>
                  <a:lumOff val="70000"/>
                </a:schemeClr>
              </a:gs>
            </a:gsLst>
            <a:lin ang="5400000" scaled="1"/>
          </a:gradFill>
          <a:effectLst>
            <a:outerShdw dir="5400000" algn="ctr" rotWithShape="0">
              <a:srgbClr val="000000">
                <a:alpha val="0"/>
              </a:srgbClr>
            </a:outerShdw>
          </a:effectLst>
        </p:spPr>
      </p:pic>
      <p:pic>
        <p:nvPicPr>
          <p:cNvPr id="10" name="Picture 9">
            <a:extLst>
              <a:ext uri="{FF2B5EF4-FFF2-40B4-BE49-F238E27FC236}">
                <a16:creationId xmlns:a16="http://schemas.microsoft.com/office/drawing/2014/main" id="{5B1EDC16-744E-45DB-97E4-E1EEC60BF23A}"/>
              </a:ext>
            </a:extLst>
          </p:cNvPr>
          <p:cNvPicPr>
            <a:picLocks noChangeAspect="1"/>
          </p:cNvPicPr>
          <p:nvPr/>
        </p:nvPicPr>
        <p:blipFill>
          <a:blip r:embed="rId8"/>
          <a:stretch>
            <a:fillRect/>
          </a:stretch>
        </p:blipFill>
        <p:spPr>
          <a:xfrm>
            <a:off x="2961843" y="2939124"/>
            <a:ext cx="5631657" cy="2127160"/>
          </a:xfrm>
          <a:prstGeom prst="rect">
            <a:avLst/>
          </a:prstGeom>
        </p:spPr>
      </p:pic>
      <p:pic>
        <p:nvPicPr>
          <p:cNvPr id="17" name="Picture 16">
            <a:extLst>
              <a:ext uri="{FF2B5EF4-FFF2-40B4-BE49-F238E27FC236}">
                <a16:creationId xmlns:a16="http://schemas.microsoft.com/office/drawing/2014/main" id="{0588088F-D256-4F17-996D-8188E06B4B68}"/>
              </a:ext>
            </a:extLst>
          </p:cNvPr>
          <p:cNvPicPr>
            <a:picLocks noChangeAspect="1"/>
          </p:cNvPicPr>
          <p:nvPr/>
        </p:nvPicPr>
        <p:blipFill>
          <a:blip r:embed="rId9"/>
          <a:stretch>
            <a:fillRect/>
          </a:stretch>
        </p:blipFill>
        <p:spPr>
          <a:xfrm>
            <a:off x="0" y="2793780"/>
            <a:ext cx="2803385" cy="2753831"/>
          </a:xfrm>
          <a:prstGeom prst="rect">
            <a:avLst/>
          </a:prstGeom>
        </p:spPr>
      </p:pic>
    </p:spTree>
    <p:extLst>
      <p:ext uri="{BB962C8B-B14F-4D97-AF65-F5344CB8AC3E}">
        <p14:creationId xmlns:p14="http://schemas.microsoft.com/office/powerpoint/2010/main" val="3086040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8F9C5EF-FFF6-4977-BD47-0A801C85FA40}"/>
              </a:ext>
            </a:extLst>
          </p:cNvPr>
          <p:cNvPicPr>
            <a:picLocks noChangeAspect="1"/>
          </p:cNvPicPr>
          <p:nvPr/>
        </p:nvPicPr>
        <p:blipFill>
          <a:blip r:embed="rId2"/>
          <a:stretch>
            <a:fillRect/>
          </a:stretch>
        </p:blipFill>
        <p:spPr>
          <a:xfrm>
            <a:off x="2368765" y="3602737"/>
            <a:ext cx="5946977" cy="2886456"/>
          </a:xfrm>
          <a:prstGeom prst="rect">
            <a:avLst/>
          </a:prstGeom>
        </p:spPr>
      </p:pic>
      <p:pic>
        <p:nvPicPr>
          <p:cNvPr id="7" name="Picture 6">
            <a:extLst>
              <a:ext uri="{FF2B5EF4-FFF2-40B4-BE49-F238E27FC236}">
                <a16:creationId xmlns:a16="http://schemas.microsoft.com/office/drawing/2014/main" id="{08C51A5C-7971-4033-8876-D5F0C1C70EF0}"/>
              </a:ext>
            </a:extLst>
          </p:cNvPr>
          <p:cNvPicPr>
            <a:picLocks noChangeAspect="1"/>
          </p:cNvPicPr>
          <p:nvPr/>
        </p:nvPicPr>
        <p:blipFill>
          <a:blip r:embed="rId3"/>
          <a:stretch>
            <a:fillRect/>
          </a:stretch>
        </p:blipFill>
        <p:spPr>
          <a:xfrm>
            <a:off x="6294999" y="973123"/>
            <a:ext cx="5664381" cy="5571745"/>
          </a:xfrm>
          <a:prstGeom prst="rect">
            <a:avLst/>
          </a:prstGeom>
        </p:spPr>
      </p:pic>
      <p:sp>
        <p:nvSpPr>
          <p:cNvPr id="8" name="Rectangle 7">
            <a:extLst>
              <a:ext uri="{FF2B5EF4-FFF2-40B4-BE49-F238E27FC236}">
                <a16:creationId xmlns:a16="http://schemas.microsoft.com/office/drawing/2014/main" id="{432DDF9C-0BFF-4720-9238-F2FD0F4893DA}"/>
              </a:ext>
            </a:extLst>
          </p:cNvPr>
          <p:cNvSpPr/>
          <p:nvPr/>
        </p:nvSpPr>
        <p:spPr>
          <a:xfrm>
            <a:off x="2255945" y="1008887"/>
            <a:ext cx="3683846" cy="2050113"/>
          </a:xfrm>
          <a:prstGeom prst="rect">
            <a:avLst/>
          </a:prstGeom>
        </p:spPr>
        <p:txBody>
          <a:bodyPr wrap="square">
            <a:spAutoFit/>
          </a:bodyPr>
          <a:lstStyle/>
          <a:p>
            <a:pPr>
              <a:lnSpc>
                <a:spcPct val="106000"/>
              </a:lnSpc>
              <a:spcAft>
                <a:spcPts val="80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Our MongoDB schema has the following collections: </a:t>
            </a:r>
            <a:r>
              <a:rPr lang="en-US" sz="1200" dirty="0" err="1">
                <a:latin typeface="Times New Roman" panose="02020603050405020304" pitchFamily="18" charset="0"/>
                <a:ea typeface="Calibri" panose="020F0502020204030204" pitchFamily="34" charset="0"/>
                <a:cs typeface="Times New Roman" panose="02020603050405020304" pitchFamily="18" charset="0"/>
              </a:rPr>
              <a:t>app_reviews</a:t>
            </a:r>
            <a:r>
              <a:rPr lang="en-US" sz="1200" dirty="0">
                <a:latin typeface="Times New Roman" panose="02020603050405020304" pitchFamily="18" charset="0"/>
                <a:ea typeface="Calibri" panose="020F0502020204030204" pitchFamily="34" charset="0"/>
                <a:cs typeface="Times New Roman" panose="02020603050405020304" pitchFamily="18" charset="0"/>
              </a:rPr>
              <a:t> , </a:t>
            </a:r>
            <a:r>
              <a:rPr lang="en-US" sz="1200" dirty="0" err="1">
                <a:latin typeface="Times New Roman" panose="02020603050405020304" pitchFamily="18" charset="0"/>
                <a:ea typeface="Calibri" panose="020F0502020204030204" pitchFamily="34" charset="0"/>
                <a:cs typeface="Times New Roman" panose="02020603050405020304" pitchFamily="18" charset="0"/>
              </a:rPr>
              <a:t>app_rankings</a:t>
            </a:r>
            <a:r>
              <a:rPr lang="en-US" sz="1200" dirty="0">
                <a:latin typeface="Times New Roman" panose="02020603050405020304" pitchFamily="18" charset="0"/>
                <a:ea typeface="Calibri" panose="020F0502020204030204" pitchFamily="34" charset="0"/>
                <a:cs typeface="Times New Roman" panose="02020603050405020304" pitchFamily="18" charset="0"/>
              </a:rPr>
              <a:t> , and </a:t>
            </a:r>
            <a:r>
              <a:rPr lang="en-US" sz="1200" dirty="0" err="1">
                <a:latin typeface="Times New Roman" panose="02020603050405020304" pitchFamily="18" charset="0"/>
                <a:ea typeface="Calibri" panose="020F0502020204030204" pitchFamily="34" charset="0"/>
                <a:cs typeface="Times New Roman" panose="02020603050405020304" pitchFamily="18" charset="0"/>
              </a:rPr>
              <a:t>app_release_notes</a:t>
            </a:r>
            <a:r>
              <a:rPr lang="en-US" sz="1200" dirty="0">
                <a:latin typeface="Times New Roman" panose="02020603050405020304" pitchFamily="18" charset="0"/>
                <a:ea typeface="Calibri" panose="020F0502020204030204" pitchFamily="34" charset="0"/>
                <a:cs typeface="Times New Roman" panose="02020603050405020304" pitchFamily="18"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Unique Index was created on store app id field from ranking collection to make sure that every app which goes into this collection has a store app id.</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The first step is to create the collections that have indexes/constraints built in them. Here we create the constraints for collection review and index for ranking collection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C8C47F45-0002-4A2B-ADE5-067074BD351E}"/>
              </a:ext>
            </a:extLst>
          </p:cNvPr>
          <p:cNvPicPr>
            <a:picLocks noChangeAspect="1"/>
          </p:cNvPicPr>
          <p:nvPr/>
        </p:nvPicPr>
        <p:blipFill>
          <a:blip r:embed="rId4"/>
          <a:stretch>
            <a:fillRect/>
          </a:stretch>
        </p:blipFill>
        <p:spPr>
          <a:xfrm>
            <a:off x="2368765" y="313132"/>
            <a:ext cx="5946977" cy="566928"/>
          </a:xfrm>
          <a:prstGeom prst="rect">
            <a:avLst/>
          </a:prstGeom>
        </p:spPr>
      </p:pic>
    </p:spTree>
    <p:extLst>
      <p:ext uri="{BB962C8B-B14F-4D97-AF65-F5344CB8AC3E}">
        <p14:creationId xmlns:p14="http://schemas.microsoft.com/office/powerpoint/2010/main" val="1921936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5538F0E-6C2C-4633-9D81-DF9EAA1CACF0}"/>
              </a:ext>
            </a:extLst>
          </p:cNvPr>
          <p:cNvPicPr>
            <a:picLocks noChangeAspect="1"/>
          </p:cNvPicPr>
          <p:nvPr/>
        </p:nvPicPr>
        <p:blipFill>
          <a:blip r:embed="rId2"/>
          <a:stretch>
            <a:fillRect/>
          </a:stretch>
        </p:blipFill>
        <p:spPr>
          <a:xfrm>
            <a:off x="3979761" y="383285"/>
            <a:ext cx="5946977" cy="5443729"/>
          </a:xfrm>
          <a:prstGeom prst="rect">
            <a:avLst/>
          </a:prstGeom>
        </p:spPr>
      </p:pic>
    </p:spTree>
    <p:extLst>
      <p:ext uri="{BB962C8B-B14F-4D97-AF65-F5344CB8AC3E}">
        <p14:creationId xmlns:p14="http://schemas.microsoft.com/office/powerpoint/2010/main" val="3186888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F0F3D6-6D82-438E-A21F-BC2B84F14241}"/>
              </a:ext>
            </a:extLst>
          </p:cNvPr>
          <p:cNvPicPr>
            <a:picLocks noChangeAspect="1"/>
          </p:cNvPicPr>
          <p:nvPr/>
        </p:nvPicPr>
        <p:blipFill>
          <a:blip r:embed="rId2"/>
          <a:stretch>
            <a:fillRect/>
          </a:stretch>
        </p:blipFill>
        <p:spPr>
          <a:xfrm>
            <a:off x="807936" y="856868"/>
            <a:ext cx="10683997" cy="514731"/>
          </a:xfrm>
          <a:prstGeom prst="rect">
            <a:avLst/>
          </a:prstGeom>
        </p:spPr>
      </p:pic>
      <p:pic>
        <p:nvPicPr>
          <p:cNvPr id="5" name="image1.png">
            <a:extLst>
              <a:ext uri="{FF2B5EF4-FFF2-40B4-BE49-F238E27FC236}">
                <a16:creationId xmlns:a16="http://schemas.microsoft.com/office/drawing/2014/main" id="{D3AB4873-54EA-42EB-97A8-18E8DBE6F4E2}"/>
              </a:ext>
            </a:extLst>
          </p:cNvPr>
          <p:cNvPicPr/>
          <p:nvPr/>
        </p:nvPicPr>
        <p:blipFill>
          <a:blip r:embed="rId3"/>
          <a:srcRect/>
          <a:stretch>
            <a:fillRect/>
          </a:stretch>
        </p:blipFill>
        <p:spPr>
          <a:xfrm>
            <a:off x="807936" y="1552574"/>
            <a:ext cx="2811564" cy="638175"/>
          </a:xfrm>
          <a:prstGeom prst="rect">
            <a:avLst/>
          </a:prstGeom>
          <a:ln/>
        </p:spPr>
      </p:pic>
      <p:pic>
        <p:nvPicPr>
          <p:cNvPr id="6" name="Picture 5">
            <a:extLst>
              <a:ext uri="{FF2B5EF4-FFF2-40B4-BE49-F238E27FC236}">
                <a16:creationId xmlns:a16="http://schemas.microsoft.com/office/drawing/2014/main" id="{88F66966-7CD7-412B-A432-884E97B213FA}"/>
              </a:ext>
            </a:extLst>
          </p:cNvPr>
          <p:cNvPicPr>
            <a:picLocks noChangeAspect="1"/>
          </p:cNvPicPr>
          <p:nvPr/>
        </p:nvPicPr>
        <p:blipFill>
          <a:blip r:embed="rId4"/>
          <a:stretch>
            <a:fillRect/>
          </a:stretch>
        </p:blipFill>
        <p:spPr>
          <a:xfrm>
            <a:off x="807936" y="2771394"/>
            <a:ext cx="8806101" cy="410718"/>
          </a:xfrm>
          <a:prstGeom prst="rect">
            <a:avLst/>
          </a:prstGeom>
        </p:spPr>
      </p:pic>
      <p:pic>
        <p:nvPicPr>
          <p:cNvPr id="7" name="Picture 6">
            <a:extLst>
              <a:ext uri="{FF2B5EF4-FFF2-40B4-BE49-F238E27FC236}">
                <a16:creationId xmlns:a16="http://schemas.microsoft.com/office/drawing/2014/main" id="{E6F8624D-2831-4B68-8A7A-6DEB79C96C5F}"/>
              </a:ext>
            </a:extLst>
          </p:cNvPr>
          <p:cNvPicPr>
            <a:picLocks noChangeAspect="1"/>
          </p:cNvPicPr>
          <p:nvPr/>
        </p:nvPicPr>
        <p:blipFill>
          <a:blip r:embed="rId5"/>
          <a:stretch>
            <a:fillRect/>
          </a:stretch>
        </p:blipFill>
        <p:spPr>
          <a:xfrm>
            <a:off x="807935" y="3194453"/>
            <a:ext cx="7366337" cy="926824"/>
          </a:xfrm>
          <a:prstGeom prst="rect">
            <a:avLst/>
          </a:prstGeom>
        </p:spPr>
      </p:pic>
      <p:pic>
        <p:nvPicPr>
          <p:cNvPr id="8" name="Picture 7">
            <a:extLst>
              <a:ext uri="{FF2B5EF4-FFF2-40B4-BE49-F238E27FC236}">
                <a16:creationId xmlns:a16="http://schemas.microsoft.com/office/drawing/2014/main" id="{489C2EA7-CEA3-466E-B681-EB9AD90DF2E7}"/>
              </a:ext>
            </a:extLst>
          </p:cNvPr>
          <p:cNvPicPr>
            <a:picLocks noChangeAspect="1"/>
          </p:cNvPicPr>
          <p:nvPr/>
        </p:nvPicPr>
        <p:blipFill>
          <a:blip r:embed="rId6"/>
          <a:stretch>
            <a:fillRect/>
          </a:stretch>
        </p:blipFill>
        <p:spPr>
          <a:xfrm>
            <a:off x="807936" y="4838318"/>
            <a:ext cx="9695491" cy="467107"/>
          </a:xfrm>
          <a:prstGeom prst="rect">
            <a:avLst/>
          </a:prstGeom>
        </p:spPr>
      </p:pic>
      <p:pic>
        <p:nvPicPr>
          <p:cNvPr id="9" name="Picture 8">
            <a:extLst>
              <a:ext uri="{FF2B5EF4-FFF2-40B4-BE49-F238E27FC236}">
                <a16:creationId xmlns:a16="http://schemas.microsoft.com/office/drawing/2014/main" id="{8FA74AAE-6EFF-4602-BA25-6186914B6684}"/>
              </a:ext>
            </a:extLst>
          </p:cNvPr>
          <p:cNvPicPr>
            <a:picLocks noChangeAspect="1"/>
          </p:cNvPicPr>
          <p:nvPr/>
        </p:nvPicPr>
        <p:blipFill>
          <a:blip r:embed="rId7"/>
          <a:stretch>
            <a:fillRect/>
          </a:stretch>
        </p:blipFill>
        <p:spPr>
          <a:xfrm>
            <a:off x="807936" y="5305425"/>
            <a:ext cx="7366335" cy="926824"/>
          </a:xfrm>
          <a:prstGeom prst="rect">
            <a:avLst/>
          </a:prstGeom>
        </p:spPr>
      </p:pic>
    </p:spTree>
    <p:extLst>
      <p:ext uri="{BB962C8B-B14F-4D97-AF65-F5344CB8AC3E}">
        <p14:creationId xmlns:p14="http://schemas.microsoft.com/office/powerpoint/2010/main" val="3887166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1CA6A88-CB0C-4EE4-8DAB-B661B0CACBBF}"/>
              </a:ext>
            </a:extLst>
          </p:cNvPr>
          <p:cNvPicPr>
            <a:picLocks noChangeAspect="1"/>
          </p:cNvPicPr>
          <p:nvPr/>
        </p:nvPicPr>
        <p:blipFill>
          <a:blip r:embed="rId2"/>
          <a:stretch>
            <a:fillRect/>
          </a:stretch>
        </p:blipFill>
        <p:spPr>
          <a:xfrm>
            <a:off x="2361224" y="565403"/>
            <a:ext cx="8853467" cy="1483741"/>
          </a:xfrm>
          <a:prstGeom prst="rect">
            <a:avLst/>
          </a:prstGeom>
        </p:spPr>
      </p:pic>
      <p:pic>
        <p:nvPicPr>
          <p:cNvPr id="4" name="Picture 3">
            <a:extLst>
              <a:ext uri="{FF2B5EF4-FFF2-40B4-BE49-F238E27FC236}">
                <a16:creationId xmlns:a16="http://schemas.microsoft.com/office/drawing/2014/main" id="{8A21D74B-B0E7-46D3-BA7B-F6337A5CB78B}"/>
              </a:ext>
            </a:extLst>
          </p:cNvPr>
          <p:cNvPicPr>
            <a:picLocks noChangeAspect="1"/>
          </p:cNvPicPr>
          <p:nvPr/>
        </p:nvPicPr>
        <p:blipFill>
          <a:blip r:embed="rId3"/>
          <a:stretch>
            <a:fillRect/>
          </a:stretch>
        </p:blipFill>
        <p:spPr>
          <a:xfrm>
            <a:off x="2361225" y="2631058"/>
            <a:ext cx="8853466" cy="1483741"/>
          </a:xfrm>
          <a:prstGeom prst="rect">
            <a:avLst/>
          </a:prstGeom>
        </p:spPr>
      </p:pic>
    </p:spTree>
    <p:extLst>
      <p:ext uri="{BB962C8B-B14F-4D97-AF65-F5344CB8AC3E}">
        <p14:creationId xmlns:p14="http://schemas.microsoft.com/office/powerpoint/2010/main" val="2991861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D24E1C0-BFAB-4F07-938A-29A8C72CD2FD}"/>
              </a:ext>
            </a:extLst>
          </p:cNvPr>
          <p:cNvPicPr/>
          <p:nvPr/>
        </p:nvPicPr>
        <p:blipFill>
          <a:blip r:embed="rId2"/>
          <a:stretch>
            <a:fillRect/>
          </a:stretch>
        </p:blipFill>
        <p:spPr>
          <a:xfrm>
            <a:off x="6317560" y="3233654"/>
            <a:ext cx="5426764" cy="3331780"/>
          </a:xfrm>
          <a:prstGeom prst="rect">
            <a:avLst/>
          </a:prstGeom>
        </p:spPr>
      </p:pic>
      <p:sp>
        <p:nvSpPr>
          <p:cNvPr id="6" name="Rectangle 5">
            <a:extLst>
              <a:ext uri="{FF2B5EF4-FFF2-40B4-BE49-F238E27FC236}">
                <a16:creationId xmlns:a16="http://schemas.microsoft.com/office/drawing/2014/main" id="{8116476D-19A4-45C3-B6E4-4936CB3AB1B5}"/>
              </a:ext>
            </a:extLst>
          </p:cNvPr>
          <p:cNvSpPr/>
          <p:nvPr/>
        </p:nvSpPr>
        <p:spPr>
          <a:xfrm>
            <a:off x="212035" y="4048125"/>
            <a:ext cx="5746805" cy="1850956"/>
          </a:xfrm>
          <a:prstGeom prst="rect">
            <a:avLst/>
          </a:prstGeom>
        </p:spPr>
        <p:txBody>
          <a:bodyPr wrap="square">
            <a:spAutoFit/>
          </a:bodyPr>
          <a:lstStyle/>
          <a:p>
            <a:pPr>
              <a:lnSpc>
                <a:spcPct val="106000"/>
              </a:lnSpc>
              <a:spcAft>
                <a:spcPts val="800"/>
              </a:spcAft>
            </a:pPr>
            <a:r>
              <a:rPr lang="en-US" sz="1600" b="1" dirty="0">
                <a:solidFill>
                  <a:srgbClr val="000000"/>
                </a:solidFill>
                <a:latin typeface="Calibri" panose="020F0502020204030204" pitchFamily="34" charset="0"/>
                <a:ea typeface="Calibri" panose="020F0502020204030204" pitchFamily="34" charset="0"/>
                <a:cs typeface="Times New Roman" panose="02020603050405020304" pitchFamily="18" charset="0"/>
              </a:rPr>
              <a:t>What is the average number of reviews per app?</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US" sz="16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Explanation</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On the review collection group on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store_app_id</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and use average function to calculate the average number of reviews.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US" sz="16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Command Used</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db.review.aggregate</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([{$group:{“_id”:”$</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store_app_id</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AverageReview</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:{$sum: 1}}}])</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2B80AEED-6FFF-4048-943B-B3D8E87E08E4}"/>
              </a:ext>
            </a:extLst>
          </p:cNvPr>
          <p:cNvPicPr>
            <a:picLocks noChangeAspect="1"/>
          </p:cNvPicPr>
          <p:nvPr/>
        </p:nvPicPr>
        <p:blipFill>
          <a:blip r:embed="rId3"/>
          <a:stretch>
            <a:fillRect/>
          </a:stretch>
        </p:blipFill>
        <p:spPr>
          <a:xfrm>
            <a:off x="6584259" y="297634"/>
            <a:ext cx="4893365" cy="2936020"/>
          </a:xfrm>
          <a:prstGeom prst="rect">
            <a:avLst/>
          </a:prstGeom>
        </p:spPr>
      </p:pic>
      <p:sp>
        <p:nvSpPr>
          <p:cNvPr id="10" name="Rectangle 9">
            <a:extLst>
              <a:ext uri="{FF2B5EF4-FFF2-40B4-BE49-F238E27FC236}">
                <a16:creationId xmlns:a16="http://schemas.microsoft.com/office/drawing/2014/main" id="{B26469D2-2D62-49B8-A153-7D2ECF492CA6}"/>
              </a:ext>
            </a:extLst>
          </p:cNvPr>
          <p:cNvSpPr/>
          <p:nvPr/>
        </p:nvSpPr>
        <p:spPr>
          <a:xfrm>
            <a:off x="107633" y="889525"/>
            <a:ext cx="5835015" cy="1589987"/>
          </a:xfrm>
          <a:prstGeom prst="rect">
            <a:avLst/>
          </a:prstGeom>
        </p:spPr>
        <p:txBody>
          <a:bodyPr wrap="square">
            <a:spAutoFit/>
          </a:bodyPr>
          <a:lstStyle/>
          <a:p>
            <a:pPr>
              <a:lnSpc>
                <a:spcPct val="106000"/>
              </a:lnSpc>
              <a:spcAft>
                <a:spcPts val="800"/>
              </a:spcAft>
            </a:pPr>
            <a:r>
              <a:rPr lang="en-US" sz="1600" b="1" dirty="0">
                <a:solidFill>
                  <a:srgbClr val="000000"/>
                </a:solidFill>
                <a:latin typeface="Calibri" panose="020F0502020204030204" pitchFamily="34" charset="0"/>
                <a:ea typeface="Calibri" panose="020F0502020204030204" pitchFamily="34" charset="0"/>
                <a:cs typeface="Times New Roman" panose="02020603050405020304" pitchFamily="18" charset="0"/>
              </a:rPr>
              <a:t>What is the date of the first review per app?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US" sz="16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Explanation</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On the review collection group on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store_app_id</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and use min function to calculate the</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first review per app</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US" sz="16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Command </a:t>
            </a:r>
            <a:r>
              <a:rPr lang="en-US" sz="16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Used</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:db.review.aggregate</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$group : { “_id” :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store_app_id</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EarliestReviewDate</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{$min: “$date”}}}])</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39534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6F79B0DD-2C63-4EE5-804F-B8E391FC1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627DB8AB-CD55-4C8F-9043-52652B8923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6"/>
            <a:ext cx="5364255"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AF15522-926E-400A-9690-184B5B591252}"/>
              </a:ext>
            </a:extLst>
          </p:cNvPr>
          <p:cNvPicPr>
            <a:picLocks noChangeAspect="1"/>
          </p:cNvPicPr>
          <p:nvPr/>
        </p:nvPicPr>
        <p:blipFill>
          <a:blip r:embed="rId2"/>
          <a:stretch>
            <a:fillRect/>
          </a:stretch>
        </p:blipFill>
        <p:spPr>
          <a:xfrm>
            <a:off x="726306" y="897741"/>
            <a:ext cx="5197940" cy="2195216"/>
          </a:xfrm>
          <a:prstGeom prst="rect">
            <a:avLst/>
          </a:prstGeom>
        </p:spPr>
      </p:pic>
      <p:sp>
        <p:nvSpPr>
          <p:cNvPr id="66" name="Rectangle 65">
            <a:extLst>
              <a:ext uri="{FF2B5EF4-FFF2-40B4-BE49-F238E27FC236}">
                <a16:creationId xmlns:a16="http://schemas.microsoft.com/office/drawing/2014/main" id="{53059C5A-91CB-4024-9B4E-20082E25C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8589" y="643466"/>
            <a:ext cx="5376806"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1E7889E-7289-43E7-B8C1-55CD96D006FC}"/>
              </a:ext>
            </a:extLst>
          </p:cNvPr>
          <p:cNvPicPr>
            <a:picLocks noChangeAspect="1"/>
          </p:cNvPicPr>
          <p:nvPr/>
        </p:nvPicPr>
        <p:blipFill>
          <a:blip r:embed="rId3"/>
          <a:stretch>
            <a:fillRect/>
          </a:stretch>
        </p:blipFill>
        <p:spPr>
          <a:xfrm>
            <a:off x="6250084" y="894525"/>
            <a:ext cx="5213174" cy="2201648"/>
          </a:xfrm>
          <a:prstGeom prst="rect">
            <a:avLst/>
          </a:prstGeom>
        </p:spPr>
      </p:pic>
      <p:sp>
        <p:nvSpPr>
          <p:cNvPr id="68" name="Rectangle 67">
            <a:extLst>
              <a:ext uri="{FF2B5EF4-FFF2-40B4-BE49-F238E27FC236}">
                <a16:creationId xmlns:a16="http://schemas.microsoft.com/office/drawing/2014/main" id="{184884BF-A898-4EFF-9504-E13EBE3FF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3514513"/>
            <a:ext cx="5364255" cy="270340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C74F47A5-3247-4EC0-A4BF-2446694F9F06}"/>
              </a:ext>
            </a:extLst>
          </p:cNvPr>
          <p:cNvPicPr>
            <a:picLocks noChangeAspect="1"/>
          </p:cNvPicPr>
          <p:nvPr/>
        </p:nvPicPr>
        <p:blipFill>
          <a:blip r:embed="rId4"/>
          <a:stretch>
            <a:fillRect/>
          </a:stretch>
        </p:blipFill>
        <p:spPr>
          <a:xfrm>
            <a:off x="725605" y="3765572"/>
            <a:ext cx="5213174" cy="2201648"/>
          </a:xfrm>
          <a:prstGeom prst="rect">
            <a:avLst/>
          </a:prstGeom>
        </p:spPr>
      </p:pic>
      <p:sp>
        <p:nvSpPr>
          <p:cNvPr id="70" name="Rectangle 69">
            <a:extLst>
              <a:ext uri="{FF2B5EF4-FFF2-40B4-BE49-F238E27FC236}">
                <a16:creationId xmlns:a16="http://schemas.microsoft.com/office/drawing/2014/main" id="{7B32D337-FDA6-4468-ADB1-7038E5FC0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8589" y="3514513"/>
            <a:ext cx="5376806"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39FEE9B4-1029-47F8-8B62-0383B9A97D59}"/>
              </a:ext>
            </a:extLst>
          </p:cNvPr>
          <p:cNvPicPr>
            <a:picLocks noChangeAspect="1"/>
          </p:cNvPicPr>
          <p:nvPr/>
        </p:nvPicPr>
        <p:blipFill>
          <a:blip r:embed="rId5"/>
          <a:stretch>
            <a:fillRect/>
          </a:stretch>
        </p:blipFill>
        <p:spPr>
          <a:xfrm>
            <a:off x="6250083" y="4011315"/>
            <a:ext cx="5213176" cy="1710162"/>
          </a:xfrm>
          <a:prstGeom prst="rect">
            <a:avLst/>
          </a:prstGeom>
        </p:spPr>
      </p:pic>
    </p:spTree>
    <p:extLst>
      <p:ext uri="{BB962C8B-B14F-4D97-AF65-F5344CB8AC3E}">
        <p14:creationId xmlns:p14="http://schemas.microsoft.com/office/powerpoint/2010/main" val="32823954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TotalTime>
  <Words>864</Words>
  <Application>Microsoft Office PowerPoint</Application>
  <PresentationFormat>Widescreen</PresentationFormat>
  <Paragraphs>106</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Calibri Light</vt:lpstr>
      <vt:lpstr>Times New Roman</vt:lpstr>
      <vt:lpstr>Wingdings</vt:lpstr>
      <vt:lpstr>Office Theme</vt:lpstr>
      <vt:lpstr>PowerPoint Presentation</vt:lpstr>
      <vt:lpstr>Goal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kushagra sen</dc:creator>
  <cp:lastModifiedBy>kushagra sen</cp:lastModifiedBy>
  <cp:revision>7</cp:revision>
  <dcterms:created xsi:type="dcterms:W3CDTF">2019-12-12T01:03:36Z</dcterms:created>
  <dcterms:modified xsi:type="dcterms:W3CDTF">2019-12-12T01:41:52Z</dcterms:modified>
</cp:coreProperties>
</file>